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88" r:id="rId4"/>
    <p:sldId id="317" r:id="rId5"/>
    <p:sldId id="289" r:id="rId6"/>
    <p:sldId id="290" r:id="rId7"/>
    <p:sldId id="291" r:id="rId8"/>
    <p:sldId id="292" r:id="rId9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18" r:id="rId18"/>
    <p:sldId id="300" r:id="rId19"/>
    <p:sldId id="301" r:id="rId20"/>
    <p:sldId id="302" r:id="rId21"/>
    <p:sldId id="329" r:id="rId22"/>
    <p:sldId id="304" r:id="rId23"/>
    <p:sldId id="330" r:id="rId24"/>
    <p:sldId id="331" r:id="rId25"/>
    <p:sldId id="319" r:id="rId26"/>
    <p:sldId id="305" r:id="rId27"/>
    <p:sldId id="306" r:id="rId28"/>
    <p:sldId id="332" r:id="rId29"/>
    <p:sldId id="307" r:id="rId30"/>
    <p:sldId id="308" r:id="rId31"/>
    <p:sldId id="320" r:id="rId32"/>
    <p:sldId id="309" r:id="rId33"/>
    <p:sldId id="310" r:id="rId34"/>
    <p:sldId id="311" r:id="rId35"/>
    <p:sldId id="312" r:id="rId36"/>
    <p:sldId id="313" r:id="rId37"/>
    <p:sldId id="314" r:id="rId38"/>
    <p:sldId id="321" r:id="rId39"/>
    <p:sldId id="322" r:id="rId40"/>
    <p:sldId id="323" r:id="rId41"/>
    <p:sldId id="315" r:id="rId42"/>
    <p:sldId id="316" r:id="rId43"/>
    <p:sldId id="324" r:id="rId44"/>
    <p:sldId id="325" r:id="rId45"/>
    <p:sldId id="326" r:id="rId46"/>
    <p:sldId id="327" r:id="rId47"/>
    <p:sldId id="328" r:id="rId4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DCFC1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633" autoAdjust="0"/>
  </p:normalViewPr>
  <p:slideViewPr>
    <p:cSldViewPr>
      <p:cViewPr varScale="1">
        <p:scale>
          <a:sx n="82" d="100"/>
          <a:sy n="82" d="100"/>
        </p:scale>
        <p:origin x="1474" y="62"/>
      </p:cViewPr>
      <p:guideLst>
        <p:guide orient="horz" pos="210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A92078F-CF81-49AC-B282-366C45B0F8F7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23F27D8-958B-4FE8-8A3D-DF472DE1ABF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US" altLang="zh-CN" dirty="0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47EC344-645C-4168-AB72-78F1D9D3FE6F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75FBD31-FEE1-475E-A5E0-DDD5326EECEE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7AA5297-FFB7-4D16-8B97-4B734AA937C5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EF32D3E-DD6D-4017-BCA6-710A8D3C643F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841FF63-893A-490D-BC62-A27E0C997A1F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737E641-007C-49A9-A3B3-5D9A075AED94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BC5AA66-4545-4A1F-9C8D-28FF12630254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US" altLang="zh-CN" dirty="0" smtClean="0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584A776-9AE7-4D6D-86D3-83D742A91E2A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1E94A29-6F25-4268-AE31-2F0659BEA4C0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08AB2A4-1C4C-4ABC-8487-9B0AC7267AD9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1099A95-3C53-4172-B693-FAE1F8D0D02C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1658938" y="1600200"/>
            <a:ext cx="6837362" cy="3200400"/>
            <a:chOff x="0" y="0"/>
            <a:chExt cx="4307" cy="2016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auto">
            <a:xfrm flipH="1">
              <a:off x="3347" y="0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auto">
            <a:xfrm flipH="1">
              <a:off x="2219" y="0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 flipH="1">
              <a:off x="1091" y="0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 flipH="1">
              <a:off x="1091" y="1056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 flipH="1">
              <a:off x="0" y="1056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 flipH="1">
              <a:off x="3347" y="1056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2400" smtClean="0">
                <a:latin typeface="Times New Roman" panose="02020603050405020304" pitchFamily="18" charset="0"/>
              </a:endParaRPr>
            </a:p>
          </p:txBody>
        </p:sp>
      </p:grpSp>
      <p:pic>
        <p:nvPicPr>
          <p:cNvPr id="11" name="Picture 14" descr="nwpu_r1_c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r">
              <a:defRPr sz="4400" b="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zh-CN" altLang="en-US" noProof="0" smtClean="0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zh-CN" altLang="en-US" noProof="0" smtClean="0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C12001-6223-4906-898A-14A0DAA3459D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74ACF-546E-4541-88D6-857A87D8EE5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15888"/>
            <a:ext cx="2057400" cy="61928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5888"/>
            <a:ext cx="6019800" cy="61928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502E2E-71B2-4E0C-A0FA-DDF0AC9C3B22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5C3A3-C0C7-4D6C-B5D9-BD7F7E31E53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F954E5-9972-45AB-8F11-2BAB296C301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96975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9370D-7D00-458C-AF50-9812CC91512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EAF31E-0751-4958-9A49-27114DEB2F2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9C88E-094F-445E-BBE2-62F6A85A35C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B5D03F-EAF8-4B7B-8D63-636B9B23768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01263-660E-4869-92BD-3DA735E2700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81C8C7-53C1-4A3B-A892-D79D7D0323D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/>
          <p:nvPr/>
        </p:nvGrpSpPr>
        <p:grpSpPr bwMode="auto">
          <a:xfrm>
            <a:off x="1071563" y="90488"/>
            <a:ext cx="7615237" cy="1106487"/>
            <a:chOff x="0" y="0"/>
            <a:chExt cx="4797" cy="697"/>
          </a:xfrm>
        </p:grpSpPr>
        <p:sp>
          <p:nvSpPr>
            <p:cNvPr id="2" name="Oval 3"/>
            <p:cNvSpPr>
              <a:spLocks noChangeArrowheads="1"/>
            </p:cNvSpPr>
            <p:nvPr/>
          </p:nvSpPr>
          <p:spPr bwMode="auto">
            <a:xfrm flipH="1">
              <a:off x="2392" y="0"/>
              <a:ext cx="696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3" name="Oval 4"/>
            <p:cNvSpPr>
              <a:spLocks noChangeArrowheads="1"/>
            </p:cNvSpPr>
            <p:nvPr/>
          </p:nvSpPr>
          <p:spPr bwMode="auto">
            <a:xfrm flipH="1">
              <a:off x="4102" y="0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4" name="Oval 5"/>
            <p:cNvSpPr>
              <a:spLocks noChangeArrowheads="1"/>
            </p:cNvSpPr>
            <p:nvPr/>
          </p:nvSpPr>
          <p:spPr bwMode="auto">
            <a:xfrm flipH="1">
              <a:off x="0" y="1"/>
              <a:ext cx="695" cy="6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6" name="Oval 6"/>
            <p:cNvSpPr>
              <a:spLocks noChangeArrowheads="1"/>
            </p:cNvSpPr>
            <p:nvPr/>
          </p:nvSpPr>
          <p:spPr bwMode="auto">
            <a:xfrm flipH="1">
              <a:off x="3309" y="0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0E0F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7" name="Oval 7"/>
            <p:cNvSpPr>
              <a:spLocks noChangeArrowheads="1"/>
            </p:cNvSpPr>
            <p:nvPr/>
          </p:nvSpPr>
          <p:spPr bwMode="auto">
            <a:xfrm flipH="1">
              <a:off x="811" y="0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2400" smtClean="0">
                <a:latin typeface="Times New Roman" panose="02020603050405020304" pitchFamily="18" charset="0"/>
              </a:endParaRPr>
            </a:p>
          </p:txBody>
        </p:sp>
      </p:grpSp>
      <p:sp>
        <p:nvSpPr>
          <p:cNvPr id="1027" name="Rectangle 8"/>
          <p:cNvSpPr>
            <a:spLocks noChangeArrowheads="1"/>
          </p:cNvSpPr>
          <p:nvPr>
            <p:ph type="body" idx="1"/>
          </p:nvPr>
        </p:nvSpPr>
        <p:spPr bwMode="auto">
          <a:xfrm>
            <a:off x="457200" y="1196975"/>
            <a:ext cx="8229600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0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0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000"/>
            </a:lvl1pPr>
          </a:lstStyle>
          <a:p>
            <a:pPr>
              <a:defRPr/>
            </a:pPr>
            <a:fld id="{4523754A-86A2-40A9-8C87-3A6C1947F8A3}" type="slidenum">
              <a:rPr lang="zh-CN" altLang="en-US"/>
            </a:fld>
            <a:endParaRPr lang="en-US" altLang="zh-CN"/>
          </a:p>
        </p:txBody>
      </p:sp>
      <p:sp>
        <p:nvSpPr>
          <p:cNvPr id="1031" name="Rectangle 12"/>
          <p:cNvSpPr>
            <a:spLocks noChangeArrowheads="1"/>
          </p:cNvSpPr>
          <p:nvPr>
            <p:ph type="title"/>
          </p:nvPr>
        </p:nvSpPr>
        <p:spPr bwMode="auto">
          <a:xfrm>
            <a:off x="457200" y="115888"/>
            <a:ext cx="8229600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pic>
        <p:nvPicPr>
          <p:cNvPr id="1032" name="Picture 13" descr="nwpu_r1_c1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7763"/>
            <a:ext cx="9144000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¡"/>
        <a:defRPr sz="27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oleObject" Target="../embeddings/oleObject5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oleObject" Target="../embeddings/oleObject7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oleObject" Target="../embeddings/oleObject8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1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1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网络与分布计算</a:t>
            </a:r>
            <a:endParaRPr lang="zh-CN" altLang="en-US" b="1" smtClean="0"/>
          </a:p>
        </p:txBody>
      </p:sp>
      <p:sp>
        <p:nvSpPr>
          <p:cNvPr id="4099" name="Rectangle 3"/>
          <p:cNvSpPr>
            <a:spLocks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主讲：王犇</a:t>
            </a:r>
            <a:endParaRPr lang="zh-CN" altLang="en-US" smtClean="0"/>
          </a:p>
          <a:p>
            <a:pPr eaLnBrk="1" hangingPunct="1"/>
            <a:endParaRPr lang="en-US" altLang="zh-CN" smtClean="0"/>
          </a:p>
          <a:p>
            <a:pPr eaLnBrk="1" hangingPunct="1"/>
            <a:r>
              <a:rPr lang="zh-CN" altLang="en-US" smtClean="0"/>
              <a:t>西北工业大学软件学院</a:t>
            </a:r>
            <a:endParaRPr lang="zh-CN" altLang="en-US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算法实现</a:t>
            </a:r>
            <a:endParaRPr lang="zh-CN" altLang="en-US" smtClean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900" b="1" smtClean="0"/>
              <a:t>Cristian’s </a:t>
            </a:r>
            <a:r>
              <a:rPr lang="zh-CN" altLang="en-US" sz="2900" b="1" smtClean="0"/>
              <a:t>算法</a:t>
            </a:r>
            <a:endParaRPr lang="en-US" altLang="zh-CN" sz="2900" b="1" smtClean="0"/>
          </a:p>
          <a:p>
            <a:pPr lvl="1"/>
            <a:r>
              <a:rPr lang="zh-CN" altLang="en-US" sz="2400" b="1" smtClean="0"/>
              <a:t>询问式同步</a:t>
            </a:r>
            <a:endParaRPr lang="en-US" altLang="zh-CN" sz="2400" b="1" smtClean="0"/>
          </a:p>
          <a:p>
            <a:pPr lvl="1"/>
            <a:r>
              <a:rPr lang="zh-CN" altLang="en-US" sz="2400" b="1" smtClean="0"/>
              <a:t>时间决不能倒退</a:t>
            </a:r>
            <a:endParaRPr lang="en-US" altLang="zh-CN" sz="2400" b="1" smtClean="0"/>
          </a:p>
          <a:p>
            <a:pPr lvl="1"/>
            <a:r>
              <a:rPr lang="zh-CN" altLang="en-US" sz="2400" b="1" smtClean="0"/>
              <a:t>逐步修正</a:t>
            </a:r>
            <a:endParaRPr lang="en-US" altLang="zh-CN" sz="2400" b="1" smtClean="0"/>
          </a:p>
          <a:p>
            <a:pPr lvl="1"/>
            <a:r>
              <a:rPr lang="zh-CN" altLang="en-US" sz="2400" b="1" smtClean="0"/>
              <a:t>服务器被动</a:t>
            </a:r>
            <a:endParaRPr lang="zh-CN" altLang="en-US" sz="2400" b="1" smtClean="0"/>
          </a:p>
          <a:p>
            <a:r>
              <a:rPr lang="en-US" altLang="zh-CN" sz="2900" b="1" smtClean="0"/>
              <a:t>Berkeley </a:t>
            </a:r>
            <a:r>
              <a:rPr lang="zh-CN" altLang="en-US" sz="2900" b="1" smtClean="0"/>
              <a:t>算法</a:t>
            </a:r>
            <a:r>
              <a:rPr lang="en-US" altLang="zh-CN" sz="2900" b="1" smtClean="0"/>
              <a:t>(Berkeley Unix</a:t>
            </a:r>
            <a:r>
              <a:rPr lang="zh-CN" altLang="en-US" sz="2900" b="1" smtClean="0"/>
              <a:t>系统</a:t>
            </a:r>
            <a:r>
              <a:rPr lang="en-US" altLang="zh-CN" sz="2900" b="1" smtClean="0"/>
              <a:t>)</a:t>
            </a:r>
            <a:endParaRPr lang="en-US" altLang="zh-CN" sz="2900" b="1" smtClean="0"/>
          </a:p>
          <a:p>
            <a:pPr lvl="1"/>
            <a:r>
              <a:rPr lang="zh-CN" altLang="en-US" sz="2400" b="1" smtClean="0"/>
              <a:t>轮询</a:t>
            </a:r>
            <a:r>
              <a:rPr lang="en-US" altLang="zh-CN" sz="2400" b="1" smtClean="0"/>
              <a:t>-</a:t>
            </a:r>
            <a:r>
              <a:rPr lang="zh-CN" altLang="en-US" sz="2400" b="1" smtClean="0"/>
              <a:t>发布式同步</a:t>
            </a:r>
            <a:endParaRPr lang="en-US" altLang="zh-CN" sz="2400" b="1" smtClean="0"/>
          </a:p>
          <a:p>
            <a:pPr lvl="1"/>
            <a:r>
              <a:rPr lang="zh-CN" altLang="en-US" sz="2400" b="1" smtClean="0"/>
              <a:t>服务器主动</a:t>
            </a:r>
            <a:endParaRPr lang="zh-CN" altLang="en-US" sz="2400" b="1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Christian’s </a:t>
            </a:r>
            <a:r>
              <a:rPr lang="zh-CN" altLang="en-US" smtClean="0"/>
              <a:t>算法</a:t>
            </a:r>
            <a:endParaRPr lang="zh-CN" altLang="en-US" smtClean="0"/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600" b="1" smtClean="0"/>
              <a:t>询问逐步调整法（</a:t>
            </a:r>
            <a:r>
              <a:rPr lang="en-US" altLang="zh-CN" sz="2600" b="1" smtClean="0"/>
              <a:t>Christian’s </a:t>
            </a:r>
            <a:r>
              <a:rPr lang="zh-CN" altLang="en-US" sz="2600" b="1" smtClean="0"/>
              <a:t>算法</a:t>
            </a:r>
            <a:r>
              <a:rPr lang="en-US" altLang="zh-CN" sz="2600" b="1" smtClean="0"/>
              <a:t>,1989</a:t>
            </a:r>
            <a:r>
              <a:rPr lang="zh-CN" altLang="en-US" sz="2600" b="1" smtClean="0"/>
              <a:t>）</a:t>
            </a:r>
            <a:endParaRPr lang="zh-CN" altLang="en-US" sz="2600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smtClean="0"/>
              <a:t>让客户与时间服务器联系（装备一个</a:t>
            </a:r>
            <a:r>
              <a:rPr lang="en-US" altLang="zh-CN" sz="2400" b="1" smtClean="0"/>
              <a:t>WWV</a:t>
            </a:r>
            <a:r>
              <a:rPr lang="zh-CN" altLang="en-US" sz="2400" b="1" smtClean="0"/>
              <a:t>接收器）</a:t>
            </a:r>
            <a:endParaRPr lang="zh-CN" altLang="en-US" sz="2400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smtClean="0"/>
              <a:t>设置统一时间服务器，可接受</a:t>
            </a:r>
            <a:r>
              <a:rPr lang="en-US" altLang="zh-CN" sz="2400" b="1" smtClean="0"/>
              <a:t>WWV</a:t>
            </a:r>
            <a:r>
              <a:rPr lang="zh-CN" altLang="en-US" sz="2400" b="1" smtClean="0"/>
              <a:t>的</a:t>
            </a:r>
            <a:r>
              <a:rPr lang="en-US" altLang="zh-CN" sz="2400" b="1" smtClean="0"/>
              <a:t>UTC</a:t>
            </a:r>
            <a:r>
              <a:rPr lang="zh-CN" altLang="en-US" sz="2400" b="1" smtClean="0"/>
              <a:t>时间</a:t>
            </a:r>
            <a:endParaRPr lang="zh-CN" altLang="en-US" sz="2400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smtClean="0"/>
              <a:t>每隔一定校准时间</a:t>
            </a:r>
            <a:endParaRPr lang="en-US" altLang="zh-CN" sz="2400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endParaRPr lang="zh-CN" altLang="en-US" sz="2400" b="1" smtClean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4" t="45619" r="29076" b="40483"/>
          <a:stretch>
            <a:fillRect/>
          </a:stretch>
        </p:blipFill>
        <p:spPr bwMode="auto">
          <a:xfrm>
            <a:off x="1073150" y="3284538"/>
            <a:ext cx="7099300" cy="357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smtClean="0"/>
              <a:t>Christian’s </a:t>
            </a:r>
            <a:r>
              <a:rPr lang="zh-CN" altLang="en-US" sz="4000" smtClean="0"/>
              <a:t>算法存在的问题</a:t>
            </a:r>
            <a:endParaRPr lang="zh-CN" altLang="en-US" smtClean="0"/>
          </a:p>
        </p:txBody>
      </p:sp>
      <p:sp>
        <p:nvSpPr>
          <p:cNvPr id="19459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600" b="1" smtClean="0"/>
              <a:t>时间不能往后拨</a:t>
            </a:r>
            <a:endParaRPr lang="en-US" altLang="zh-CN" sz="2600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smtClean="0"/>
              <a:t>当</a:t>
            </a:r>
            <a:r>
              <a:rPr lang="en-US" altLang="zh-CN" sz="2400" b="1" i="1" smtClean="0"/>
              <a:t>C</a:t>
            </a:r>
            <a:r>
              <a:rPr lang="en-US" altLang="zh-CN" sz="2400" b="1" i="1" baseline="-25000" smtClean="0"/>
              <a:t>UTC</a:t>
            </a:r>
            <a:r>
              <a:rPr lang="zh-CN" altLang="en-US" sz="2400" b="1" smtClean="0"/>
              <a:t>小于询问消息出发时间</a:t>
            </a:r>
            <a:r>
              <a:rPr lang="en-US" altLang="zh-CN" sz="2400" b="1" i="1" smtClean="0"/>
              <a:t>T</a:t>
            </a:r>
            <a:r>
              <a:rPr lang="en-US" altLang="zh-CN" sz="2400" b="1" i="1" baseline="-25000" smtClean="0"/>
              <a:t>0</a:t>
            </a:r>
            <a:r>
              <a:rPr lang="zh-CN" altLang="en-US" sz="2400" b="1" smtClean="0"/>
              <a:t>时，可能导致严重错误</a:t>
            </a:r>
            <a:endParaRPr lang="en-US" altLang="zh-CN" sz="24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600" b="1" smtClean="0"/>
              <a:t>传输消息的网络延时对时间校准的影响</a:t>
            </a:r>
            <a:endParaRPr lang="en-US" altLang="zh-CN" sz="2600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smtClean="0"/>
              <a:t>消息传输的时间：</a:t>
            </a:r>
            <a:r>
              <a:rPr lang="en-US" altLang="zh-CN" sz="2400" b="1" i="1" smtClean="0"/>
              <a:t>( T</a:t>
            </a:r>
            <a:r>
              <a:rPr lang="en-US" altLang="zh-CN" sz="2400" b="1" i="1" baseline="-25000" smtClean="0"/>
              <a:t>1</a:t>
            </a:r>
            <a:r>
              <a:rPr lang="en-US" altLang="zh-CN" sz="2400" b="1" i="1" smtClean="0"/>
              <a:t> - T</a:t>
            </a:r>
            <a:r>
              <a:rPr lang="en-US" altLang="zh-CN" sz="2400" b="1" i="1" baseline="-25000" smtClean="0"/>
              <a:t>0</a:t>
            </a:r>
            <a:r>
              <a:rPr lang="en-US" altLang="zh-CN" sz="2400" b="1" i="1" smtClean="0"/>
              <a:t> ) / 2</a:t>
            </a:r>
            <a:endParaRPr lang="en-US" altLang="zh-CN" sz="2400" b="1" i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smtClean="0"/>
              <a:t>校准时间：</a:t>
            </a:r>
            <a:r>
              <a:rPr lang="en-US" altLang="zh-CN" sz="2400" b="1" i="1" smtClean="0"/>
              <a:t>C</a:t>
            </a:r>
            <a:r>
              <a:rPr lang="en-US" altLang="zh-CN" sz="2400" b="1" i="1" baseline="-25000" smtClean="0"/>
              <a:t>UTC</a:t>
            </a:r>
            <a:r>
              <a:rPr lang="en-US" altLang="zh-CN" sz="2400" b="1" i="1" smtClean="0"/>
              <a:t>  + ( T</a:t>
            </a:r>
            <a:r>
              <a:rPr lang="en-US" altLang="zh-CN" sz="2400" b="1" i="1" baseline="-25000" smtClean="0"/>
              <a:t>1</a:t>
            </a:r>
            <a:r>
              <a:rPr lang="en-US" altLang="zh-CN" sz="2400" b="1" i="1" smtClean="0"/>
              <a:t> - T</a:t>
            </a:r>
            <a:r>
              <a:rPr lang="en-US" altLang="zh-CN" sz="2400" b="1" i="1" baseline="-25000" smtClean="0"/>
              <a:t>0</a:t>
            </a:r>
            <a:r>
              <a:rPr lang="en-US" altLang="zh-CN" sz="2400" b="1" i="1" smtClean="0"/>
              <a:t> ) / 2</a:t>
            </a:r>
            <a:endParaRPr lang="en-US" altLang="zh-CN" sz="2400" b="1" i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600" b="1" smtClean="0"/>
              <a:t>单点故障</a:t>
            </a:r>
            <a:endParaRPr lang="en-US" altLang="zh-CN" sz="2600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smtClean="0"/>
              <a:t>多个时间服务器</a:t>
            </a:r>
            <a:endParaRPr lang="zh-CN" altLang="en-US" sz="2400" b="1" smtClean="0"/>
          </a:p>
          <a:p>
            <a:endParaRPr lang="zh-CN" altLang="en-US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Berkeley </a:t>
            </a:r>
            <a:r>
              <a:rPr lang="zh-CN" altLang="en-US" smtClean="0"/>
              <a:t>算法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800" b="1" smtClean="0"/>
              <a:t>主动式方法（</a:t>
            </a:r>
            <a:r>
              <a:rPr lang="en-US" altLang="zh-CN" sz="2800" b="1" smtClean="0"/>
              <a:t>Berkeley </a:t>
            </a:r>
            <a:r>
              <a:rPr lang="zh-CN" altLang="en-US" sz="2800" b="1" smtClean="0"/>
              <a:t>算法）</a:t>
            </a:r>
            <a:endParaRPr lang="en-US" altLang="zh-CN" sz="2800" b="1" smtClean="0"/>
          </a:p>
          <a:p>
            <a:pPr>
              <a:defRPr/>
            </a:pPr>
            <a:endParaRPr lang="zh-CN" altLang="en-US" sz="2800" b="1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000" b="1" smtClean="0"/>
              <a:t>监控器定期查询其他机器 </a:t>
            </a:r>
            <a:r>
              <a:rPr lang="en-US" altLang="zh-CN" sz="2000" b="1" smtClean="0">
                <a:sym typeface="Wingdings" panose="05000000000000000000" pitchFamily="2" charset="2"/>
              </a:rPr>
              <a:t> </a:t>
            </a:r>
            <a:r>
              <a:rPr lang="zh-CN" altLang="en-US" sz="2000" b="1" smtClean="0"/>
              <a:t>计算出平均值 </a:t>
            </a:r>
            <a:r>
              <a:rPr lang="en-US" altLang="zh-CN" sz="2000" b="1" smtClean="0">
                <a:sym typeface="Wingdings" panose="05000000000000000000" pitchFamily="2" charset="2"/>
              </a:rPr>
              <a:t> </a:t>
            </a:r>
            <a:r>
              <a:rPr lang="zh-CN" altLang="en-US" sz="2000" b="1" smtClean="0"/>
              <a:t>通知其他机器调整时间</a:t>
            </a:r>
            <a:endParaRPr lang="zh-CN" altLang="en-US" sz="2000" b="1"/>
          </a:p>
        </p:txBody>
      </p:sp>
      <p:graphicFrame>
        <p:nvGraphicFramePr>
          <p:cNvPr id="20484" name="Object 2"/>
          <p:cNvGraphicFramePr>
            <a:graphicFrameLocks noChangeAspect="1"/>
          </p:cNvGraphicFramePr>
          <p:nvPr/>
        </p:nvGraphicFramePr>
        <p:xfrm>
          <a:off x="171450" y="2852738"/>
          <a:ext cx="8972550" cy="350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BMP 图象" r:id="rId1" imgW="4572000" imgH="2103120" progId="Paint.Picture">
                  <p:embed/>
                </p:oleObj>
              </mc:Choice>
              <mc:Fallback>
                <p:oleObj name="BMP 图象" r:id="rId1" imgW="4572000" imgH="2103120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" y="2852738"/>
                        <a:ext cx="8972550" cy="3500437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857625"/>
            <a:ext cx="6491287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网络时间协议</a:t>
            </a:r>
            <a:r>
              <a:rPr lang="en-US" altLang="zh-CN" smtClean="0"/>
              <a:t>NTP</a:t>
            </a:r>
            <a:endParaRPr lang="zh-CN" altLang="en-US" smtClean="0"/>
          </a:p>
        </p:txBody>
      </p:sp>
      <p:sp>
        <p:nvSpPr>
          <p:cNvPr id="2150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zh-CN" altLang="en-US" sz="2800" b="1" smtClean="0"/>
              <a:t>网络时间协议</a:t>
            </a:r>
            <a:r>
              <a:rPr lang="en-US" altLang="zh-CN" sz="2800" b="1" smtClean="0"/>
              <a:t>NTP</a:t>
            </a:r>
            <a:r>
              <a:rPr lang="zh-CN" altLang="en-US" sz="2800" b="1" smtClean="0"/>
              <a:t>（</a:t>
            </a:r>
            <a:r>
              <a:rPr lang="en-US" altLang="zh-CN" sz="2800" b="1" smtClean="0"/>
              <a:t>Network Time Protocol</a:t>
            </a:r>
            <a:r>
              <a:rPr lang="zh-CN" altLang="en-US" sz="2800" b="1" smtClean="0"/>
              <a:t>）</a:t>
            </a:r>
            <a:endParaRPr lang="zh-CN" altLang="en-US" sz="2800" b="1" smtClean="0"/>
          </a:p>
          <a:p>
            <a:pPr lvl="1">
              <a:lnSpc>
                <a:spcPct val="140000"/>
              </a:lnSpc>
              <a:spcBef>
                <a:spcPts val="600"/>
              </a:spcBef>
            </a:pPr>
            <a:r>
              <a:rPr lang="en-US" altLang="zh-CN" sz="2400" b="1" smtClean="0"/>
              <a:t>NTP</a:t>
            </a:r>
            <a:r>
              <a:rPr lang="zh-CN" altLang="en-US" sz="2400" b="1" smtClean="0"/>
              <a:t>服务是由跨</a:t>
            </a:r>
            <a:r>
              <a:rPr lang="en-US" altLang="zh-CN" sz="2400" b="1" smtClean="0"/>
              <a:t>Internet</a:t>
            </a:r>
            <a:r>
              <a:rPr lang="zh-CN" altLang="en-US" sz="2400" b="1" smtClean="0"/>
              <a:t>时间服务器网络提供的。时间服务器在逻辑上组成树型的同步子网结构</a:t>
            </a:r>
            <a:endParaRPr lang="zh-CN" altLang="en-US" sz="2400" b="1" smtClean="0"/>
          </a:p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US" altLang="zh-CN" sz="2800" b="1" smtClean="0"/>
              <a:t>NTP</a:t>
            </a:r>
            <a:r>
              <a:rPr lang="zh-CN" altLang="en-US" sz="2800" b="1" smtClean="0"/>
              <a:t>时间服务器由三种同步方式：</a:t>
            </a:r>
            <a:endParaRPr lang="zh-CN" altLang="en-US" sz="2800" b="1" smtClean="0"/>
          </a:p>
          <a:p>
            <a:pPr lvl="1">
              <a:lnSpc>
                <a:spcPct val="140000"/>
              </a:lnSpc>
              <a:spcBef>
                <a:spcPts val="600"/>
              </a:spcBef>
            </a:pPr>
            <a:r>
              <a:rPr lang="zh-CN" altLang="en-US" sz="2400" b="1" smtClean="0"/>
              <a:t>组播模式 </a:t>
            </a:r>
            <a:endParaRPr lang="zh-CN" altLang="en-US" sz="2400" b="1" smtClean="0"/>
          </a:p>
          <a:p>
            <a:pPr lvl="1">
              <a:lnSpc>
                <a:spcPct val="140000"/>
              </a:lnSpc>
              <a:spcBef>
                <a:spcPts val="600"/>
              </a:spcBef>
            </a:pPr>
            <a:r>
              <a:rPr lang="zh-CN" altLang="en-US" sz="2400" b="1" smtClean="0"/>
              <a:t>过程调用模式 </a:t>
            </a:r>
            <a:endParaRPr lang="zh-CN" altLang="en-US" sz="2400" b="1" smtClean="0"/>
          </a:p>
          <a:p>
            <a:pPr lvl="1">
              <a:lnSpc>
                <a:spcPct val="140000"/>
              </a:lnSpc>
              <a:spcBef>
                <a:spcPts val="600"/>
              </a:spcBef>
            </a:pPr>
            <a:r>
              <a:rPr lang="zh-CN" altLang="en-US" sz="2400" b="1" smtClean="0"/>
              <a:t>对称模式 </a:t>
            </a:r>
            <a:endParaRPr lang="zh-CN" altLang="en-US" sz="2400" b="1" smtClean="0"/>
          </a:p>
          <a:p>
            <a:pPr>
              <a:lnSpc>
                <a:spcPct val="140000"/>
              </a:lnSpc>
              <a:spcBef>
                <a:spcPts val="600"/>
              </a:spcBef>
            </a:pPr>
            <a:endParaRPr lang="zh-CN" altLang="en-US" sz="2800" b="1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分布式系统同步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b="1" smtClean="0">
                <a:solidFill>
                  <a:schemeClr val="bg1">
                    <a:lumMod val="75000"/>
                  </a:schemeClr>
                </a:solidFill>
              </a:rPr>
              <a:t>时钟同步</a:t>
            </a:r>
            <a:endParaRPr lang="en-US" altLang="zh-CN" b="1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b="1" smtClean="0">
                <a:solidFill>
                  <a:srgbClr val="FF0000"/>
                </a:solidFill>
              </a:rPr>
              <a:t>逻辑时钟</a:t>
            </a:r>
            <a:endParaRPr lang="en-US" altLang="zh-CN" b="1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b="1" smtClean="0"/>
              <a:t>选举算法</a:t>
            </a:r>
            <a:endParaRPr lang="en-US" altLang="zh-CN" b="1" smtClean="0"/>
          </a:p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b="1" smtClean="0"/>
              <a:t>互斥算法</a:t>
            </a:r>
            <a:endParaRPr lang="zh-CN" altLang="en-US" b="1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逻辑时钟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362950" cy="4967288"/>
          </a:xfrm>
        </p:spPr>
        <p:txBody>
          <a:bodyPr>
            <a:normAutofit fontScale="92500"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3000" b="1" dirty="0" smtClean="0"/>
              <a:t>逻辑时钟（</a:t>
            </a:r>
            <a:r>
              <a:rPr lang="en-US" altLang="zh-CN" sz="3000" b="1" dirty="0" smtClean="0"/>
              <a:t>logical clock</a:t>
            </a:r>
            <a:r>
              <a:rPr lang="zh-CN" altLang="en-US" sz="3000" b="1" dirty="0" smtClean="0"/>
              <a:t>）</a:t>
            </a:r>
            <a:endParaRPr lang="zh-CN" altLang="en-US" sz="3000" b="1" dirty="0" smtClean="0"/>
          </a:p>
          <a:p>
            <a:pPr lvl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2600" b="1" dirty="0" smtClean="0"/>
              <a:t>计算机内部各时钟一致，而不是是否与真实时间接近</a:t>
            </a:r>
            <a:endParaRPr lang="zh-CN" altLang="en-US" sz="2600" b="1" dirty="0" smtClean="0"/>
          </a:p>
          <a:p>
            <a:pPr lvl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2600" b="1" dirty="0" smtClean="0"/>
              <a:t>更进一步，只需跟踪事件的顺序</a:t>
            </a:r>
            <a:endParaRPr lang="zh-CN" altLang="en-US" sz="2600" b="1" dirty="0" smtClean="0"/>
          </a:p>
          <a:p>
            <a:pPr>
              <a:lnSpc>
                <a:spcPct val="130000"/>
              </a:lnSpc>
              <a:spcBef>
                <a:spcPts val="600"/>
              </a:spcBef>
              <a:defRPr/>
            </a:pPr>
            <a:r>
              <a:rPr lang="en-US" altLang="zh-CN" sz="3000" b="1" dirty="0" err="1" smtClean="0"/>
              <a:t>Lamport</a:t>
            </a:r>
            <a:r>
              <a:rPr lang="en-US" altLang="zh-CN" sz="3000" b="1" dirty="0" smtClean="0"/>
              <a:t>(1978): </a:t>
            </a:r>
            <a:endParaRPr lang="en-US" altLang="zh-CN" sz="3000" b="1" dirty="0" smtClean="0"/>
          </a:p>
          <a:p>
            <a:pPr lvl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2600" b="1" dirty="0" smtClean="0"/>
              <a:t>阐明时钟同步是可能的，指出时钟同步不需要绝对同步</a:t>
            </a:r>
            <a:endParaRPr lang="zh-CN" altLang="en-US" sz="2600" b="1" dirty="0" smtClean="0"/>
          </a:p>
          <a:p>
            <a:pPr lvl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2600" b="1" dirty="0" smtClean="0"/>
              <a:t>如果两个进程无关，时钟无须同步，不会产生什么问题</a:t>
            </a:r>
            <a:endParaRPr lang="zh-CN" altLang="en-US" sz="2600" b="1" dirty="0" smtClean="0"/>
          </a:p>
          <a:p>
            <a:pPr lvl="1">
              <a:lnSpc>
                <a:spcPct val="130000"/>
              </a:lnSpc>
              <a:spcBef>
                <a:spcPts val="600"/>
              </a:spcBef>
              <a:defRPr/>
            </a:pPr>
            <a:r>
              <a:rPr lang="zh-CN" altLang="en-US" sz="2600" b="1" dirty="0" smtClean="0"/>
              <a:t>重要的不是所有进程在时间上完全一致，而是他们在事件发生顺序上要达成一致。</a:t>
            </a:r>
            <a:endParaRPr lang="zh-CN" altLang="en-US" sz="2600" b="1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Lamport</a:t>
            </a:r>
            <a:r>
              <a:rPr lang="zh-CN" altLang="en-US" smtClean="0"/>
              <a:t>逻辑时钟</a:t>
            </a:r>
            <a:endParaRPr lang="zh-CN" altLang="en-US" smtClean="0"/>
          </a:p>
        </p:txBody>
      </p:sp>
      <p:sp>
        <p:nvSpPr>
          <p:cNvPr id="266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3000" b="1" smtClean="0"/>
              <a:t>定义了一个关系称作“先发生”</a:t>
            </a:r>
            <a:r>
              <a:rPr lang="en-US" altLang="zh-CN" sz="3000" b="1" smtClean="0"/>
              <a:t>,</a:t>
            </a:r>
            <a:r>
              <a:rPr lang="zh-CN" altLang="en-US" sz="3000" b="1" smtClean="0"/>
              <a:t>表达式</a:t>
            </a:r>
            <a:r>
              <a:rPr lang="en-US" altLang="zh-CN" sz="3000" b="1" smtClean="0"/>
              <a:t>a→b</a:t>
            </a:r>
            <a:r>
              <a:rPr lang="zh-CN" altLang="en-US" sz="3000" b="1" smtClean="0"/>
              <a:t>读做“</a:t>
            </a:r>
            <a:r>
              <a:rPr lang="en-US" altLang="zh-CN" sz="3000" b="1" smtClean="0"/>
              <a:t>a</a:t>
            </a:r>
            <a:r>
              <a:rPr lang="zh-CN" altLang="en-US" sz="3000" b="1" smtClean="0"/>
              <a:t>在</a:t>
            </a:r>
            <a:r>
              <a:rPr lang="en-US" altLang="zh-CN" sz="3000" b="1" smtClean="0"/>
              <a:t>b</a:t>
            </a:r>
            <a:r>
              <a:rPr lang="zh-CN" altLang="en-US" sz="3000" b="1" smtClean="0"/>
              <a:t>之前发生；</a:t>
            </a:r>
            <a:endParaRPr lang="zh-CN" altLang="en-US" sz="30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3000" b="1" smtClean="0"/>
              <a:t>如果</a:t>
            </a:r>
            <a:r>
              <a:rPr lang="en-US" altLang="zh-CN" sz="3000" b="1" smtClean="0"/>
              <a:t>a</a:t>
            </a:r>
            <a:r>
              <a:rPr lang="zh-CN" altLang="en-US" sz="3000" b="1" smtClean="0"/>
              <a:t>和</a:t>
            </a:r>
            <a:r>
              <a:rPr lang="en-US" altLang="zh-CN" sz="3000" b="1" smtClean="0"/>
              <a:t>b</a:t>
            </a:r>
            <a:r>
              <a:rPr lang="zh-CN" altLang="en-US" sz="3000" b="1" smtClean="0"/>
              <a:t>是在同一进程中的两个事件：且</a:t>
            </a:r>
            <a:r>
              <a:rPr lang="en-US" altLang="zh-CN" sz="3000" b="1" smtClean="0"/>
              <a:t>a</a:t>
            </a:r>
            <a:r>
              <a:rPr lang="zh-CN" altLang="en-US" sz="3000" b="1" smtClean="0"/>
              <a:t>发生在</a:t>
            </a:r>
            <a:r>
              <a:rPr lang="en-US" altLang="zh-CN" sz="3000" b="1" smtClean="0"/>
              <a:t>b</a:t>
            </a:r>
            <a:r>
              <a:rPr lang="zh-CN" altLang="en-US" sz="3000" b="1" smtClean="0"/>
              <a:t>之前，则</a:t>
            </a:r>
            <a:r>
              <a:rPr lang="en-US" altLang="zh-CN" sz="3000" b="1" smtClean="0"/>
              <a:t>a→b</a:t>
            </a:r>
            <a:r>
              <a:rPr lang="zh-CN" altLang="en-US" sz="3000" b="1" smtClean="0"/>
              <a:t>为真；</a:t>
            </a:r>
            <a:endParaRPr lang="zh-CN" altLang="en-US" sz="30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3000" b="1" smtClean="0"/>
              <a:t>如果</a:t>
            </a:r>
            <a:r>
              <a:rPr lang="en-US" altLang="zh-CN" sz="3000" b="1" smtClean="0"/>
              <a:t>a</a:t>
            </a:r>
            <a:r>
              <a:rPr lang="zh-CN" altLang="en-US" sz="3000" b="1" smtClean="0"/>
              <a:t>是一个进程发送消息的事件，</a:t>
            </a:r>
            <a:r>
              <a:rPr lang="en-US" altLang="zh-CN" sz="3000" b="1" smtClean="0"/>
              <a:t>b</a:t>
            </a:r>
            <a:r>
              <a:rPr lang="zh-CN" altLang="en-US" sz="3000" b="1" smtClean="0"/>
              <a:t>为另一个进程接收这一消息的事件：则</a:t>
            </a:r>
            <a:r>
              <a:rPr lang="en-US" altLang="zh-CN" sz="3000" b="1" smtClean="0"/>
              <a:t>a→b</a:t>
            </a:r>
            <a:r>
              <a:rPr lang="zh-CN" altLang="en-US" sz="3000" b="1" smtClean="0"/>
              <a:t>为真；</a:t>
            </a:r>
            <a:endParaRPr lang="zh-CN" altLang="en-US" sz="30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3000" b="1" smtClean="0"/>
              <a:t>符合传递关系：</a:t>
            </a:r>
            <a:r>
              <a:rPr lang="en-US" altLang="zh-CN" sz="3000" b="1" smtClean="0"/>
              <a:t>a→b,b→c,a→c</a:t>
            </a:r>
            <a:endParaRPr lang="en-US" altLang="zh-CN" sz="3000" b="1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Lamport</a:t>
            </a:r>
            <a:r>
              <a:rPr lang="zh-CN" altLang="en-US" smtClean="0"/>
              <a:t>逻辑时钟</a:t>
            </a:r>
            <a:endParaRPr lang="zh-CN" altLang="en-US" smtClean="0"/>
          </a:p>
        </p:txBody>
      </p:sp>
      <p:sp>
        <p:nvSpPr>
          <p:cNvPr id="276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buSzPct val="70000"/>
            </a:pPr>
            <a:r>
              <a:rPr lang="en-US" altLang="zh-CN" sz="3000" b="1" smtClean="0"/>
              <a:t>C(a)</a:t>
            </a:r>
            <a:r>
              <a:rPr lang="zh-CN" altLang="en-US" sz="3000" b="1" smtClean="0"/>
              <a:t>表示事件</a:t>
            </a:r>
            <a:r>
              <a:rPr lang="en-US" altLang="zh-CN" sz="3000" b="1" smtClean="0"/>
              <a:t>a</a:t>
            </a:r>
            <a:r>
              <a:rPr lang="zh-CN" altLang="en-US" sz="3000" b="1" smtClean="0"/>
              <a:t>的时钟值（时间戳），性质：</a:t>
            </a:r>
            <a:endParaRPr lang="zh-CN" altLang="en-US" sz="3000" b="1" smtClean="0"/>
          </a:p>
          <a:p>
            <a:pPr lvl="1">
              <a:lnSpc>
                <a:spcPct val="120000"/>
              </a:lnSpc>
              <a:spcBef>
                <a:spcPts val="600"/>
              </a:spcBef>
              <a:buSzPct val="75000"/>
            </a:pPr>
            <a:r>
              <a:rPr lang="en-US" altLang="zh-CN" sz="2500" b="1" smtClean="0"/>
              <a:t>if a</a:t>
            </a:r>
            <a:r>
              <a:rPr lang="en-US" altLang="zh-CN" sz="2500" b="1" smtClean="0">
                <a:sym typeface="Symbol" panose="05050102010706020507" pitchFamily="18" charset="2"/>
              </a:rPr>
              <a:t></a:t>
            </a:r>
            <a:r>
              <a:rPr lang="en-US" altLang="zh-CN" sz="2500" b="1" smtClean="0"/>
              <a:t>b</a:t>
            </a:r>
            <a:r>
              <a:rPr lang="zh-CN" altLang="en-US" sz="2500" b="1" smtClean="0"/>
              <a:t>；则</a:t>
            </a:r>
            <a:r>
              <a:rPr lang="en-US" altLang="zh-CN" sz="2500" b="1" smtClean="0"/>
              <a:t>C(a)&lt;C(b)</a:t>
            </a:r>
            <a:endParaRPr lang="en-US" altLang="zh-CN" sz="2500" b="1" smtClean="0"/>
          </a:p>
          <a:p>
            <a:pPr lvl="1">
              <a:lnSpc>
                <a:spcPct val="120000"/>
              </a:lnSpc>
              <a:spcBef>
                <a:spcPts val="600"/>
              </a:spcBef>
              <a:buSzPct val="75000"/>
            </a:pPr>
            <a:r>
              <a:rPr lang="en-US" altLang="zh-CN" sz="2500" b="1" smtClean="0">
                <a:sym typeface="Symbol" panose="05050102010706020507" pitchFamily="18" charset="2"/>
              </a:rPr>
              <a:t>a</a:t>
            </a:r>
            <a:r>
              <a:rPr lang="zh-CN" altLang="en-US" sz="2500" b="1" smtClean="0">
                <a:sym typeface="Symbol" panose="05050102010706020507" pitchFamily="18" charset="2"/>
              </a:rPr>
              <a:t>，</a:t>
            </a:r>
            <a:r>
              <a:rPr lang="en-US" altLang="zh-CN" sz="2500" b="1" smtClean="0">
                <a:sym typeface="Symbol" panose="05050102010706020507" pitchFamily="18" charset="2"/>
              </a:rPr>
              <a:t>b</a:t>
            </a:r>
            <a:r>
              <a:rPr lang="zh-CN" altLang="en-US" sz="2500" b="1" smtClean="0"/>
              <a:t>；则</a:t>
            </a:r>
            <a:r>
              <a:rPr lang="en-US" altLang="zh-CN" sz="2500" b="1" smtClean="0"/>
              <a:t>C(a)</a:t>
            </a:r>
            <a:r>
              <a:rPr lang="en-US" altLang="zh-CN" sz="2500" b="1" smtClean="0">
                <a:sym typeface="Symbol" panose="05050102010706020507" pitchFamily="18" charset="2"/>
              </a:rPr>
              <a:t></a:t>
            </a:r>
            <a:r>
              <a:rPr lang="en-US" altLang="zh-CN" sz="2500" b="1" smtClean="0"/>
              <a:t> C(b)</a:t>
            </a:r>
            <a:endParaRPr lang="en-US" altLang="zh-CN" sz="2500" b="1" smtClean="0"/>
          </a:p>
          <a:p>
            <a:pPr lvl="1">
              <a:lnSpc>
                <a:spcPct val="120000"/>
              </a:lnSpc>
              <a:spcBef>
                <a:spcPts val="600"/>
              </a:spcBef>
              <a:buSzPct val="75000"/>
            </a:pPr>
            <a:r>
              <a:rPr lang="en-US" altLang="zh-CN" sz="2500" b="1" smtClean="0"/>
              <a:t>C</a:t>
            </a:r>
            <a:r>
              <a:rPr lang="zh-CN" altLang="en-US" sz="2500" b="1" smtClean="0"/>
              <a:t>是递增的</a:t>
            </a:r>
            <a:endParaRPr lang="zh-CN" altLang="en-US" sz="2500" b="1" smtClean="0"/>
          </a:p>
          <a:p>
            <a:pPr>
              <a:lnSpc>
                <a:spcPct val="120000"/>
              </a:lnSpc>
              <a:spcBef>
                <a:spcPts val="600"/>
              </a:spcBef>
              <a:buSzPct val="70000"/>
            </a:pPr>
            <a:r>
              <a:rPr lang="zh-CN" altLang="en-US" sz="3000" b="1" smtClean="0"/>
              <a:t>校正算法</a:t>
            </a:r>
            <a:endParaRPr lang="zh-CN" altLang="en-US" sz="3000" b="1" smtClean="0"/>
          </a:p>
          <a:p>
            <a:pPr lvl="1">
              <a:lnSpc>
                <a:spcPct val="120000"/>
              </a:lnSpc>
              <a:spcBef>
                <a:spcPts val="600"/>
              </a:spcBef>
              <a:buSzPct val="75000"/>
            </a:pPr>
            <a:r>
              <a:rPr lang="en-US" altLang="zh-CN" sz="2500" b="1" smtClean="0"/>
              <a:t>a</a:t>
            </a:r>
            <a:r>
              <a:rPr lang="en-US" altLang="zh-CN" sz="2500" b="1" smtClean="0">
                <a:sym typeface="Symbol" panose="05050102010706020507" pitchFamily="18" charset="2"/>
              </a:rPr>
              <a:t></a:t>
            </a:r>
            <a:r>
              <a:rPr lang="en-US" altLang="zh-CN" sz="2500" b="1" smtClean="0"/>
              <a:t>b</a:t>
            </a:r>
            <a:r>
              <a:rPr lang="zh-CN" altLang="en-US" sz="2500" b="1" smtClean="0"/>
              <a:t>，</a:t>
            </a:r>
            <a:r>
              <a:rPr lang="en-US" altLang="zh-CN" sz="2500" b="1" smtClean="0"/>
              <a:t>if C(b)&lt;C(a)</a:t>
            </a:r>
            <a:endParaRPr lang="en-US" altLang="zh-CN" sz="2500" b="1" smtClean="0"/>
          </a:p>
          <a:p>
            <a:pPr lvl="1">
              <a:lnSpc>
                <a:spcPct val="120000"/>
              </a:lnSpc>
              <a:spcBef>
                <a:spcPts val="600"/>
              </a:spcBef>
              <a:buSzPct val="75000"/>
            </a:pPr>
            <a:r>
              <a:rPr lang="zh-CN" altLang="en-US" sz="2500" b="1" smtClean="0"/>
              <a:t>校正：</a:t>
            </a:r>
            <a:r>
              <a:rPr lang="en-US" altLang="zh-CN" sz="2500" b="1" smtClean="0"/>
              <a:t>C(b) = Max[C(b), C(a) + 1]</a:t>
            </a:r>
            <a:endParaRPr lang="en-US" altLang="zh-CN" sz="2500" b="1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逻辑时钟走动</a:t>
            </a:r>
            <a:endParaRPr lang="zh-CN" altLang="en-US" smtClean="0"/>
          </a:p>
        </p:txBody>
      </p:sp>
      <p:pic>
        <p:nvPicPr>
          <p:cNvPr id="28675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7450" y="1701800"/>
            <a:ext cx="7175500" cy="3814763"/>
          </a:xfr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分布式系统同步</a:t>
            </a:r>
            <a:endParaRPr lang="en-US" altLang="zh-CN" b="1" smtClean="0"/>
          </a:p>
        </p:txBody>
      </p:sp>
      <p:sp>
        <p:nvSpPr>
          <p:cNvPr id="5123" name="Rectangle 3"/>
          <p:cNvSpPr>
            <a:spLocks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4000" smtClean="0"/>
              <a:t>逻辑时钟全定序</a:t>
            </a:r>
            <a:endParaRPr lang="en-US" altLang="zh-CN" sz="4000" smtClean="0"/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800" b="1" smtClean="0"/>
              <a:t>对所有事件进行排序</a:t>
            </a:r>
            <a:endParaRPr lang="en-US" altLang="zh-CN" sz="28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800" b="1" smtClean="0"/>
              <a:t>例如：</a:t>
            </a:r>
            <a:endParaRPr lang="en-US" altLang="zh-CN" sz="2800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i="1" smtClean="0"/>
              <a:t>e</a:t>
            </a:r>
            <a:r>
              <a:rPr lang="zh-CN" altLang="en-US" sz="2400" b="1" smtClean="0"/>
              <a:t>是进程</a:t>
            </a:r>
            <a:r>
              <a:rPr lang="en-US" altLang="zh-CN" sz="2400" b="1" i="1" smtClean="0"/>
              <a:t>P</a:t>
            </a:r>
            <a:r>
              <a:rPr lang="en-US" altLang="zh-CN" sz="2400" b="1" i="1" baseline="-25000" smtClean="0"/>
              <a:t>i</a:t>
            </a:r>
            <a:r>
              <a:rPr lang="zh-CN" altLang="en-US" sz="2400" b="1" smtClean="0"/>
              <a:t>中出现的事件，本地时间戳为</a:t>
            </a:r>
            <a:r>
              <a:rPr lang="en-US" altLang="zh-CN" sz="2400" b="1" i="1" smtClean="0"/>
              <a:t>T</a:t>
            </a:r>
            <a:r>
              <a:rPr lang="en-US" altLang="zh-CN" sz="2400" b="1" i="1" baseline="-25000" smtClean="0"/>
              <a:t>i</a:t>
            </a:r>
            <a:endParaRPr lang="en-US" altLang="zh-CN" sz="2400" b="1" i="1" baseline="-25000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i="1" smtClean="0"/>
              <a:t>e’</a:t>
            </a:r>
            <a:r>
              <a:rPr lang="zh-CN" altLang="en-US" sz="2400" b="1" smtClean="0"/>
              <a:t>是进程</a:t>
            </a:r>
            <a:r>
              <a:rPr lang="en-US" altLang="zh-CN" sz="2400" b="1" i="1" smtClean="0"/>
              <a:t>P</a:t>
            </a:r>
            <a:r>
              <a:rPr lang="en-US" altLang="zh-CN" sz="2400" b="1" i="1" baseline="-25000" smtClean="0"/>
              <a:t>j</a:t>
            </a:r>
            <a:r>
              <a:rPr lang="zh-CN" altLang="en-US" sz="2400" b="1" smtClean="0"/>
              <a:t>中出现的事件，本地时间戳为</a:t>
            </a:r>
            <a:r>
              <a:rPr lang="en-US" altLang="zh-CN" sz="2400" b="1" i="1" smtClean="0"/>
              <a:t>T</a:t>
            </a:r>
            <a:r>
              <a:rPr lang="en-US" altLang="zh-CN" sz="2400" b="1" i="1" baseline="-25000" smtClean="0"/>
              <a:t>j</a:t>
            </a:r>
            <a:endParaRPr lang="en-US" altLang="zh-CN" sz="2400" b="1" i="1" baseline="-25000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smtClean="0"/>
              <a:t>分别为这些事件定义一个全局逻辑时间戳</a:t>
            </a:r>
            <a:r>
              <a:rPr lang="en-US" altLang="zh-CN" sz="2400" b="1" smtClean="0"/>
              <a:t>(</a:t>
            </a:r>
            <a:r>
              <a:rPr lang="en-US" altLang="zh-CN" sz="2400" b="1" i="1" smtClean="0"/>
              <a:t>T</a:t>
            </a:r>
            <a:r>
              <a:rPr lang="en-US" altLang="zh-CN" sz="2400" b="1" i="1" baseline="-25000" smtClean="0"/>
              <a:t>i</a:t>
            </a:r>
            <a:r>
              <a:rPr lang="en-US" altLang="zh-CN" sz="2400" b="1" smtClean="0"/>
              <a:t>, </a:t>
            </a:r>
            <a:r>
              <a:rPr lang="en-US" altLang="zh-CN" sz="2400" b="1" i="1" smtClean="0"/>
              <a:t>i</a:t>
            </a:r>
            <a:r>
              <a:rPr lang="en-US" altLang="zh-CN" sz="2400" b="1" smtClean="0"/>
              <a:t>)</a:t>
            </a:r>
            <a:r>
              <a:rPr lang="zh-CN" altLang="en-US" sz="2400" b="1" smtClean="0"/>
              <a:t>和</a:t>
            </a:r>
            <a:r>
              <a:rPr lang="en-US" altLang="zh-CN" sz="2400" b="1" smtClean="0"/>
              <a:t>(</a:t>
            </a:r>
            <a:r>
              <a:rPr lang="en-US" altLang="zh-CN" sz="2400" b="1" i="1" smtClean="0"/>
              <a:t>T</a:t>
            </a:r>
            <a:r>
              <a:rPr lang="en-US" altLang="zh-CN" sz="2400" b="1" i="1" baseline="-25000" smtClean="0"/>
              <a:t>j</a:t>
            </a:r>
            <a:r>
              <a:rPr lang="en-US" altLang="zh-CN" sz="2400" b="1" smtClean="0"/>
              <a:t>, </a:t>
            </a:r>
            <a:r>
              <a:rPr lang="en-US" altLang="zh-CN" sz="2400" b="1" i="1" smtClean="0"/>
              <a:t>j</a:t>
            </a:r>
            <a:r>
              <a:rPr lang="en-US" altLang="zh-CN" sz="2400" b="1" smtClean="0"/>
              <a:t>)</a:t>
            </a:r>
            <a:endParaRPr lang="en-US" altLang="zh-CN" sz="2400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smtClean="0"/>
              <a:t>规定</a:t>
            </a:r>
            <a:r>
              <a:rPr lang="en-US" altLang="zh-CN" sz="2400" b="1" smtClean="0"/>
              <a:t>(</a:t>
            </a:r>
            <a:r>
              <a:rPr lang="en-US" altLang="zh-CN" sz="2400" b="1" i="1" smtClean="0"/>
              <a:t>T</a:t>
            </a:r>
            <a:r>
              <a:rPr lang="en-US" altLang="zh-CN" sz="2400" b="1" i="1" baseline="-25000" smtClean="0"/>
              <a:t>i</a:t>
            </a:r>
            <a:r>
              <a:rPr lang="en-US" altLang="zh-CN" sz="2400" b="1" smtClean="0"/>
              <a:t>, </a:t>
            </a:r>
            <a:r>
              <a:rPr lang="en-US" altLang="zh-CN" sz="2400" b="1" i="1" smtClean="0"/>
              <a:t>i</a:t>
            </a:r>
            <a:r>
              <a:rPr lang="en-US" altLang="zh-CN" sz="2400" b="1" smtClean="0"/>
              <a:t>) &lt; (</a:t>
            </a:r>
            <a:r>
              <a:rPr lang="en-US" altLang="zh-CN" sz="2400" b="1" i="1" smtClean="0"/>
              <a:t>T</a:t>
            </a:r>
            <a:r>
              <a:rPr lang="en-US" altLang="zh-CN" sz="2400" b="1" i="1" baseline="-25000" smtClean="0"/>
              <a:t>j</a:t>
            </a:r>
            <a:r>
              <a:rPr lang="en-US" altLang="zh-CN" sz="2400" b="1" smtClean="0"/>
              <a:t>, </a:t>
            </a:r>
            <a:r>
              <a:rPr lang="en-US" altLang="zh-CN" sz="2400" b="1" i="1" smtClean="0"/>
              <a:t>j</a:t>
            </a:r>
            <a:r>
              <a:rPr lang="en-US" altLang="zh-CN" sz="2400" b="1" smtClean="0"/>
              <a:t>)</a:t>
            </a:r>
            <a:r>
              <a:rPr lang="zh-CN" altLang="en-US" sz="2400" b="1" smtClean="0"/>
              <a:t> 当且仅当 </a:t>
            </a:r>
            <a:r>
              <a:rPr lang="en-US" altLang="zh-CN" sz="2400" b="1" i="1" smtClean="0"/>
              <a:t>T</a:t>
            </a:r>
            <a:r>
              <a:rPr lang="en-US" altLang="zh-CN" sz="2400" b="1" i="1" baseline="-25000" smtClean="0"/>
              <a:t>i </a:t>
            </a:r>
            <a:r>
              <a:rPr lang="en-US" altLang="zh-CN" sz="2400" b="1" i="1" smtClean="0"/>
              <a:t> &lt; = T</a:t>
            </a:r>
            <a:r>
              <a:rPr lang="en-US" altLang="zh-CN" sz="2400" b="1" i="1" baseline="-25000" smtClean="0"/>
              <a:t>j  </a:t>
            </a:r>
            <a:r>
              <a:rPr lang="en-US" altLang="zh-CN" sz="2400" b="1" i="1" smtClean="0"/>
              <a:t> </a:t>
            </a:r>
            <a:r>
              <a:rPr lang="zh-CN" altLang="en-US" sz="2400" b="1" i="1" smtClean="0"/>
              <a:t>，</a:t>
            </a:r>
            <a:r>
              <a:rPr lang="en-US" altLang="zh-CN" sz="2400" b="1" i="1" smtClean="0"/>
              <a:t>i </a:t>
            </a:r>
            <a:r>
              <a:rPr lang="en-US" altLang="zh-CN" sz="2400" b="1" smtClean="0"/>
              <a:t>&lt;</a:t>
            </a:r>
            <a:r>
              <a:rPr lang="en-US" altLang="zh-CN" sz="2400" b="1" i="1" smtClean="0"/>
              <a:t> j</a:t>
            </a:r>
            <a:endParaRPr lang="en-US" altLang="zh-CN" sz="2400" b="1" i="1" baseline="-25000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endParaRPr lang="en-US" altLang="zh-CN" sz="2400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endParaRPr lang="zh-CN" altLang="en-US" sz="2400" b="1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向量时间戳</a:t>
            </a:r>
            <a:endParaRPr lang="zh-CN" altLang="en-US" smtClean="0"/>
          </a:p>
        </p:txBody>
      </p:sp>
      <p:sp>
        <p:nvSpPr>
          <p:cNvPr id="307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b="1" smtClean="0"/>
              <a:t>Lamport</a:t>
            </a:r>
            <a:r>
              <a:rPr lang="zh-CN" altLang="en-US" b="1" smtClean="0"/>
              <a:t>时间戳仅表明事件之间的时序关系，无法表述其因果关系</a:t>
            </a:r>
            <a:endParaRPr lang="en-US" altLang="zh-CN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b="1" smtClean="0"/>
              <a:t>向量时间戳让每个进程维护一个向量</a:t>
            </a:r>
            <a:r>
              <a:rPr lang="en-US" altLang="zh-CN" b="1" i="1" smtClean="0"/>
              <a:t>V</a:t>
            </a:r>
            <a:endParaRPr lang="en-US" altLang="zh-CN" b="1" i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b="1" smtClean="0"/>
              <a:t>向量</a:t>
            </a:r>
            <a:r>
              <a:rPr lang="en-US" altLang="zh-CN" b="1" i="1" smtClean="0"/>
              <a:t>V</a:t>
            </a:r>
            <a:r>
              <a:rPr lang="zh-CN" altLang="en-US" b="1" smtClean="0"/>
              <a:t>是一个数组，数组元素个数是系统的进程数，元素是升序的整数</a:t>
            </a:r>
            <a:endParaRPr lang="en-US" altLang="zh-CN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b="1" i="1" smtClean="0"/>
              <a:t>V</a:t>
            </a:r>
            <a:r>
              <a:rPr lang="en-US" altLang="zh-CN" b="1" i="1" baseline="-25000" smtClean="0"/>
              <a:t>i</a:t>
            </a:r>
            <a:r>
              <a:rPr lang="en-US" altLang="zh-CN" b="1" i="1" smtClean="0"/>
              <a:t>[i]</a:t>
            </a:r>
            <a:r>
              <a:rPr lang="zh-CN" altLang="en-US" b="1" smtClean="0"/>
              <a:t>是目前为止进程</a:t>
            </a:r>
            <a:r>
              <a:rPr lang="en-US" altLang="zh-CN" b="1" i="1" smtClean="0"/>
              <a:t>P</a:t>
            </a:r>
            <a:r>
              <a:rPr lang="en-US" altLang="zh-CN" b="1" i="1" baseline="-25000" smtClean="0"/>
              <a:t>i</a:t>
            </a:r>
            <a:r>
              <a:rPr lang="zh-CN" altLang="en-US" b="1" smtClean="0"/>
              <a:t>发生的事件的数量</a:t>
            </a:r>
            <a:endParaRPr lang="en-US" altLang="zh-CN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b="1" i="1" smtClean="0"/>
              <a:t>V</a:t>
            </a:r>
            <a:r>
              <a:rPr lang="en-US" altLang="zh-CN" b="1" i="1" baseline="-25000" smtClean="0"/>
              <a:t>i</a:t>
            </a:r>
            <a:r>
              <a:rPr lang="en-US" altLang="zh-CN" b="1" i="1" smtClean="0"/>
              <a:t>[j]=k</a:t>
            </a:r>
            <a:r>
              <a:rPr lang="zh-CN" altLang="en-US" b="1" smtClean="0"/>
              <a:t>，表示进程</a:t>
            </a:r>
            <a:r>
              <a:rPr lang="en-US" altLang="zh-CN" b="1" i="1" smtClean="0"/>
              <a:t>P</a:t>
            </a:r>
            <a:r>
              <a:rPr lang="en-US" altLang="zh-CN" b="1" i="1" baseline="-25000" smtClean="0"/>
              <a:t>i</a:t>
            </a:r>
            <a:r>
              <a:rPr lang="zh-CN" altLang="en-US" b="1" smtClean="0"/>
              <a:t>知道进程</a:t>
            </a:r>
            <a:r>
              <a:rPr lang="en-US" altLang="zh-CN" b="1" i="1" smtClean="0"/>
              <a:t>P</a:t>
            </a:r>
            <a:r>
              <a:rPr lang="en-US" altLang="zh-CN" b="1" i="1" baseline="-25000" smtClean="0"/>
              <a:t>j</a:t>
            </a:r>
            <a:r>
              <a:rPr lang="zh-CN" altLang="en-US" b="1" smtClean="0"/>
              <a:t>中已经发生了</a:t>
            </a:r>
            <a:r>
              <a:rPr lang="en-US" altLang="zh-CN" b="1" i="1" smtClean="0"/>
              <a:t>k</a:t>
            </a:r>
            <a:r>
              <a:rPr lang="zh-CN" altLang="en-US" b="1" smtClean="0"/>
              <a:t>个事件</a:t>
            </a:r>
            <a:endParaRPr lang="zh-CN" altLang="en-US" b="1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向量时间戳</a:t>
            </a:r>
            <a:endParaRPr lang="zh-CN" altLang="en-US" smtClean="0"/>
          </a:p>
        </p:txBody>
      </p:sp>
      <p:pic>
        <p:nvPicPr>
          <p:cNvPr id="31747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2425" y="1557338"/>
            <a:ext cx="8439150" cy="4391025"/>
          </a:xfr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分布式系统同步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b="1" smtClean="0">
                <a:solidFill>
                  <a:schemeClr val="bg1">
                    <a:lumMod val="75000"/>
                  </a:schemeClr>
                </a:solidFill>
              </a:rPr>
              <a:t>时钟同步</a:t>
            </a:r>
            <a:endParaRPr lang="en-US" altLang="zh-CN" b="1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b="1" smtClean="0">
                <a:solidFill>
                  <a:schemeClr val="bg1">
                    <a:lumMod val="75000"/>
                  </a:schemeClr>
                </a:solidFill>
              </a:rPr>
              <a:t>逻辑时钟</a:t>
            </a:r>
            <a:endParaRPr lang="en-US" altLang="zh-CN" b="1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b="1" smtClean="0">
                <a:solidFill>
                  <a:srgbClr val="FF0000"/>
                </a:solidFill>
              </a:rPr>
              <a:t>选举算法</a:t>
            </a:r>
            <a:endParaRPr lang="en-US" altLang="zh-CN" b="1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b="1" smtClean="0"/>
              <a:t>互斥算法</a:t>
            </a:r>
            <a:endParaRPr lang="zh-CN" altLang="en-US" b="1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选举算法</a:t>
            </a:r>
            <a:endParaRPr lang="zh-CN" altLang="en-US" smtClean="0"/>
          </a:p>
        </p:txBody>
      </p:sp>
      <p:sp>
        <p:nvSpPr>
          <p:cNvPr id="348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800" b="1" smtClean="0"/>
              <a:t>许多分布式算法需要一个进程充当协调者，发起者，排序者或其他特定的角色。 </a:t>
            </a:r>
            <a:endParaRPr lang="zh-CN" altLang="en-US" sz="28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800" b="1" smtClean="0"/>
              <a:t>通过选举，做出统一决定。</a:t>
            </a:r>
            <a:endParaRPr lang="en-US" altLang="zh-CN" sz="28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800" b="1" smtClean="0"/>
              <a:t>选取全局唯一编号最大者作为协调者</a:t>
            </a:r>
            <a:endParaRPr lang="en-US" altLang="zh-CN" sz="28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800" b="1" smtClean="0"/>
              <a:t>常用的选举算法</a:t>
            </a:r>
            <a:endParaRPr lang="en-US" altLang="zh-CN" sz="2800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smtClean="0"/>
              <a:t>环算法</a:t>
            </a:r>
            <a:endParaRPr lang="en-US" altLang="zh-CN" sz="2400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smtClean="0"/>
              <a:t>欺负算法</a:t>
            </a:r>
            <a:endParaRPr lang="zh-CN" altLang="en-US" sz="24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zh-CN" altLang="en-US" sz="2800" b="1" smtClean="0"/>
          </a:p>
        </p:txBody>
      </p:sp>
      <p:pic>
        <p:nvPicPr>
          <p:cNvPr id="34820" name="Picture 4" descr="BD06982_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988" y="4005263"/>
            <a:ext cx="4214812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环选举算法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40000"/>
              </a:lnSpc>
              <a:spcBef>
                <a:spcPts val="600"/>
              </a:spcBef>
              <a:defRPr/>
            </a:pPr>
            <a:r>
              <a:rPr lang="zh-CN" altLang="en-US" b="1" dirty="0" smtClean="0"/>
              <a:t>初始，</a:t>
            </a:r>
            <a:r>
              <a:rPr lang="zh-CN" altLang="zh-CN" b="1" dirty="0" smtClean="0"/>
              <a:t>每个进程标记为选举未参与者。</a:t>
            </a:r>
            <a:endParaRPr lang="en-US" altLang="zh-CN" b="1" dirty="0" smtClean="0"/>
          </a:p>
          <a:p>
            <a:pPr>
              <a:lnSpc>
                <a:spcPct val="140000"/>
              </a:lnSpc>
              <a:spcBef>
                <a:spcPts val="600"/>
              </a:spcBef>
              <a:defRPr/>
            </a:pPr>
            <a:r>
              <a:rPr lang="zh-CN" altLang="en-US" b="1" dirty="0" smtClean="0"/>
              <a:t>选举发起者</a:t>
            </a:r>
            <a:r>
              <a:rPr lang="zh-CN" altLang="zh-CN" b="1" dirty="0" smtClean="0"/>
              <a:t>将自己标记为选举参与者，将自己的标识符置于选举消息中，并顺时针传送给下一个邻居（进程）。</a:t>
            </a:r>
            <a:endParaRPr lang="en-US" altLang="zh-CN" b="1" dirty="0" smtClean="0"/>
          </a:p>
          <a:p>
            <a:pPr>
              <a:lnSpc>
                <a:spcPct val="140000"/>
              </a:lnSpc>
              <a:spcBef>
                <a:spcPts val="600"/>
              </a:spcBef>
              <a:defRPr/>
            </a:pPr>
            <a:r>
              <a:rPr lang="zh-CN" altLang="zh-CN" b="1" dirty="0" smtClean="0"/>
              <a:t>当进程收到一个选举消息，它将选举消息中的标识符与它自己的标识符进行比较，如果消息中的标识符大，进程转发这个选举消息到它的下一个邻居</a:t>
            </a:r>
            <a:r>
              <a:rPr lang="zh-CN" altLang="en-US" b="1" dirty="0" smtClean="0"/>
              <a:t>，并将自己标记为选举参与者</a:t>
            </a:r>
            <a:r>
              <a:rPr lang="zh-CN" altLang="zh-CN" b="1" dirty="0" smtClean="0"/>
              <a:t>；</a:t>
            </a:r>
            <a:endParaRPr lang="en-US" altLang="zh-CN" b="1" dirty="0" smtClean="0"/>
          </a:p>
          <a:p>
            <a:pPr>
              <a:lnSpc>
                <a:spcPct val="140000"/>
              </a:lnSpc>
              <a:spcBef>
                <a:spcPts val="600"/>
              </a:spcBef>
              <a:defRPr/>
            </a:pPr>
            <a:r>
              <a:rPr lang="zh-CN" altLang="zh-CN" b="1" dirty="0" smtClean="0"/>
              <a:t>如果消息中的标识符小且接收进程不是选举参与者，接收进程用它的标识符替换消息中的标识符，并将选举消息转发到下一个邻居</a:t>
            </a:r>
            <a:r>
              <a:rPr lang="en-US" altLang="zh-CN" b="1" dirty="0" smtClean="0"/>
              <a:t>,</a:t>
            </a:r>
            <a:r>
              <a:rPr lang="zh-CN" altLang="zh-CN" b="1" dirty="0" smtClean="0"/>
              <a:t>自己也成了选举参与者；</a:t>
            </a:r>
            <a:endParaRPr lang="en-US" altLang="zh-CN" b="1" dirty="0" smtClean="0"/>
          </a:p>
          <a:p>
            <a:pPr>
              <a:lnSpc>
                <a:spcPct val="140000"/>
              </a:lnSpc>
              <a:spcBef>
                <a:spcPts val="600"/>
              </a:spcBef>
              <a:defRPr/>
            </a:pPr>
            <a:r>
              <a:rPr lang="zh-CN" altLang="zh-CN" b="1" dirty="0" smtClean="0"/>
              <a:t>如果接收进程已经是选举参与者，它只转发选举消息。直到接收进程的标识符与选举消息中携带的进程标识符相等为止。</a:t>
            </a:r>
            <a:endParaRPr lang="en-US" altLang="zh-CN" b="1" dirty="0" smtClean="0"/>
          </a:p>
          <a:p>
            <a:pPr>
              <a:lnSpc>
                <a:spcPct val="140000"/>
              </a:lnSpc>
              <a:spcBef>
                <a:spcPts val="600"/>
              </a:spcBef>
              <a:defRPr/>
            </a:pPr>
            <a:r>
              <a:rPr lang="zh-CN" altLang="zh-CN" b="1" dirty="0" smtClean="0"/>
              <a:t>标识符中标识符最高者便是新的协调者。</a:t>
            </a:r>
            <a:endParaRPr lang="zh-CN" altLang="zh-CN" b="1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环选举算法</a:t>
            </a:r>
            <a:endParaRPr lang="zh-CN" altLang="en-US" smtClean="0"/>
          </a:p>
        </p:txBody>
      </p:sp>
      <p:pic>
        <p:nvPicPr>
          <p:cNvPr id="37891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8425" y="1341438"/>
            <a:ext cx="6407150" cy="4398962"/>
          </a:xfr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欺负（</a:t>
            </a:r>
            <a:r>
              <a:rPr lang="en-US" altLang="zh-CN" smtClean="0"/>
              <a:t>Bully</a:t>
            </a:r>
            <a:r>
              <a:rPr lang="zh-CN" altLang="en-US" smtClean="0"/>
              <a:t>）算法</a:t>
            </a:r>
            <a:endParaRPr lang="zh-CN" altLang="en-US" smtClean="0"/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b="1" smtClean="0"/>
              <a:t>将进程进行排序</a:t>
            </a:r>
            <a:endParaRPr lang="zh-CN" altLang="en-US" b="1" smtClean="0"/>
          </a:p>
          <a:p>
            <a:pPr marL="914400" lvl="1" indent="-5143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AutoNum type="arabicPeriod"/>
            </a:pPr>
            <a:r>
              <a:rPr lang="en-US" altLang="zh-CN" b="1" smtClean="0"/>
              <a:t>P</a:t>
            </a:r>
            <a:r>
              <a:rPr lang="zh-CN" altLang="en-US" b="1" smtClean="0"/>
              <a:t>向高的进程发送选举消息</a:t>
            </a:r>
            <a:r>
              <a:rPr lang="en-US" altLang="zh-CN" b="1" smtClean="0"/>
              <a:t>E(lection)</a:t>
            </a:r>
            <a:endParaRPr lang="zh-CN" altLang="en-US" b="1" smtClean="0"/>
          </a:p>
          <a:p>
            <a:pPr marL="914400" lvl="1" indent="-5143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AutoNum type="arabicPeriod"/>
            </a:pPr>
            <a:r>
              <a:rPr lang="zh-CN" altLang="en-US" b="1" smtClean="0"/>
              <a:t>如果没有响应，</a:t>
            </a:r>
            <a:r>
              <a:rPr lang="en-US" altLang="zh-CN" b="1" smtClean="0"/>
              <a:t>P</a:t>
            </a:r>
            <a:r>
              <a:rPr lang="zh-CN" altLang="en-US" b="1" smtClean="0"/>
              <a:t>选举获胜</a:t>
            </a:r>
            <a:endParaRPr lang="zh-CN" altLang="en-US" b="1" smtClean="0"/>
          </a:p>
          <a:p>
            <a:pPr marL="914400" lvl="1" indent="-5143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AutoNum type="arabicPeriod"/>
            </a:pPr>
            <a:r>
              <a:rPr lang="zh-CN" altLang="en-US" b="1" smtClean="0"/>
              <a:t>如果有进程</a:t>
            </a:r>
            <a:r>
              <a:rPr lang="en-US" altLang="zh-CN" b="1" smtClean="0"/>
              <a:t>Q</a:t>
            </a:r>
            <a:r>
              <a:rPr lang="zh-CN" altLang="en-US" b="1" smtClean="0"/>
              <a:t>响应应答消息</a:t>
            </a:r>
            <a:r>
              <a:rPr lang="en-US" altLang="zh-CN" b="1" smtClean="0"/>
              <a:t>OK</a:t>
            </a:r>
            <a:r>
              <a:rPr lang="zh-CN" altLang="en-US" b="1" smtClean="0"/>
              <a:t>，则</a:t>
            </a:r>
            <a:r>
              <a:rPr lang="en-US" altLang="zh-CN" b="1" smtClean="0"/>
              <a:t>P</a:t>
            </a:r>
            <a:r>
              <a:rPr lang="zh-CN" altLang="en-US" b="1" smtClean="0"/>
              <a:t>结束，</a:t>
            </a:r>
            <a:r>
              <a:rPr lang="en-US" altLang="zh-CN" b="1" smtClean="0"/>
              <a:t>Q</a:t>
            </a:r>
            <a:r>
              <a:rPr lang="zh-CN" altLang="en-US" b="1" smtClean="0"/>
              <a:t>接管选举并继续下去。</a:t>
            </a:r>
            <a:endParaRPr lang="en-US" altLang="zh-CN" b="1" smtClean="0"/>
          </a:p>
          <a:p>
            <a:pPr marL="914400" lvl="1" indent="-5143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AutoNum type="arabicPeriod"/>
            </a:pPr>
            <a:r>
              <a:rPr lang="zh-CN" altLang="en-US" b="1" smtClean="0"/>
              <a:t>选举获胜者向其他进程发送协调者消息</a:t>
            </a:r>
            <a:r>
              <a:rPr lang="en-US" altLang="zh-CN" b="1" smtClean="0"/>
              <a:t>C(orrdinator)</a:t>
            </a:r>
            <a:endParaRPr lang="zh-CN" altLang="en-US" b="1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graphicFrame>
        <p:nvGraphicFramePr>
          <p:cNvPr id="39939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4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1" name="位图图像" r:id="rId1" imgW="3573780" imgH="2674620" progId="Paint.Picture">
                  <p:embed/>
                </p:oleObj>
              </mc:Choice>
              <mc:Fallback>
                <p:oleObj name="位图图像" r:id="rId1" imgW="3573780" imgH="2674620" progId="Paint.Picture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4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分布式系统同步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b="1" smtClean="0">
                <a:solidFill>
                  <a:schemeClr val="bg1">
                    <a:lumMod val="75000"/>
                  </a:schemeClr>
                </a:solidFill>
              </a:rPr>
              <a:t>时钟同步</a:t>
            </a:r>
            <a:endParaRPr lang="en-US" altLang="zh-CN" b="1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b="1" smtClean="0">
                <a:solidFill>
                  <a:schemeClr val="bg1">
                    <a:lumMod val="75000"/>
                  </a:schemeClr>
                </a:solidFill>
              </a:rPr>
              <a:t>逻辑时钟</a:t>
            </a:r>
            <a:endParaRPr lang="en-US" altLang="zh-CN" b="1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b="1" smtClean="0">
                <a:solidFill>
                  <a:schemeClr val="bg1">
                    <a:lumMod val="75000"/>
                  </a:schemeClr>
                </a:solidFill>
              </a:rPr>
              <a:t>选举算法</a:t>
            </a:r>
            <a:endParaRPr lang="en-US" altLang="zh-CN" b="1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b="1" smtClean="0">
                <a:solidFill>
                  <a:srgbClr val="FF0000"/>
                </a:solidFill>
              </a:rPr>
              <a:t>互斥算法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分布式系统同步</a:t>
            </a:r>
            <a:endParaRPr lang="zh-CN" altLang="en-US" smtClean="0"/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b="1" smtClean="0">
                <a:solidFill>
                  <a:srgbClr val="FF0000"/>
                </a:solidFill>
              </a:rPr>
              <a:t>时钟同步</a:t>
            </a:r>
            <a:endParaRPr lang="en-US" altLang="zh-CN" b="1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b="1" smtClean="0"/>
              <a:t>逻辑时钟</a:t>
            </a:r>
            <a:endParaRPr lang="en-US" altLang="zh-CN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b="1" smtClean="0"/>
              <a:t>选举算法</a:t>
            </a:r>
            <a:endParaRPr lang="en-US" altLang="zh-CN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b="1" smtClean="0"/>
              <a:t>互斥算法</a:t>
            </a:r>
            <a:endParaRPr lang="zh-CN" altLang="en-US" b="1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互  斥</a:t>
            </a:r>
            <a:endParaRPr lang="zh-CN" altLang="en-US" smtClean="0"/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800" b="1" smtClean="0"/>
              <a:t>当一个进程必须读或修改某些共享数据结构时，它首先进入临界区获得互斥锁，保证没有其他进程使用该结构。</a:t>
            </a:r>
            <a:endParaRPr lang="zh-CN" altLang="en-US" sz="28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800" b="1" smtClean="0"/>
              <a:t>分布式系统算法：</a:t>
            </a:r>
            <a:endParaRPr lang="en-US" altLang="zh-CN" sz="2800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500" b="1" smtClean="0"/>
              <a:t>集中式算法</a:t>
            </a:r>
            <a:endParaRPr lang="en-US" altLang="zh-CN" sz="2500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500" b="1" smtClean="0"/>
              <a:t>分布式算法</a:t>
            </a:r>
            <a:endParaRPr lang="en-US" altLang="zh-CN" sz="2500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500" b="1" smtClean="0"/>
              <a:t>令牌环算法</a:t>
            </a:r>
            <a:endParaRPr lang="en-US" altLang="zh-CN" sz="2500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500" b="1" smtClean="0"/>
              <a:t>基于事件优先权算法</a:t>
            </a:r>
            <a:endParaRPr lang="en-US" altLang="zh-CN" sz="2500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500" b="1" smtClean="0"/>
              <a:t>共享</a:t>
            </a:r>
            <a:r>
              <a:rPr lang="en-US" altLang="zh-CN" sz="2500" b="1" i="1" smtClean="0"/>
              <a:t>K</a:t>
            </a:r>
            <a:r>
              <a:rPr lang="zh-CN" altLang="en-US" sz="2500" b="1" smtClean="0"/>
              <a:t>个相同资源的算法</a:t>
            </a:r>
            <a:endParaRPr lang="zh-CN" altLang="en-US" sz="2500" b="1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集中式互斥算法</a:t>
            </a:r>
            <a:endParaRPr lang="zh-CN" altLang="en-US" smtClean="0"/>
          </a:p>
        </p:txBody>
      </p:sp>
      <p:sp>
        <p:nvSpPr>
          <p:cNvPr id="440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3000" b="1" smtClean="0"/>
              <a:t>选一个进程为协调者（比如在最大网络地址的进程）</a:t>
            </a:r>
            <a:endParaRPr lang="zh-CN" altLang="en-US" sz="30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3000" b="1" smtClean="0"/>
              <a:t>无论什么时候进程要访问资源，它将向协调者发送请求信息，说明它想访问那个并希望获得允许</a:t>
            </a:r>
            <a:endParaRPr lang="zh-CN" altLang="en-US" sz="30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3000" b="1" smtClean="0"/>
              <a:t>如果当前该资源没有分配给其他任何进程，协调者就发送允许信息，当应答到达时，请求者就可以占用该资源</a:t>
            </a:r>
            <a:endParaRPr lang="zh-CN" altLang="en-US" sz="3000" b="1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集中式互斥算法</a:t>
            </a:r>
            <a:endParaRPr lang="zh-CN" altLang="en-US" smtClean="0"/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smtClean="0"/>
              <a:t>协调者：确定哪个进程可访问资源</a:t>
            </a:r>
            <a:endParaRPr lang="zh-CN" altLang="en-US" sz="2800" b="1" smtClean="0"/>
          </a:p>
          <a:p>
            <a:r>
              <a:rPr lang="zh-CN" altLang="en-US" sz="2800" b="1" smtClean="0"/>
              <a:t>通信量：</a:t>
            </a:r>
            <a:r>
              <a:rPr lang="en-US" altLang="zh-CN" sz="2800" b="1" smtClean="0"/>
              <a:t>3</a:t>
            </a:r>
            <a:r>
              <a:rPr lang="zh-CN" altLang="en-US" sz="2800" b="1" smtClean="0"/>
              <a:t>个消息：请求</a:t>
            </a:r>
            <a:r>
              <a:rPr lang="en-US" altLang="zh-CN" sz="2800" b="1" smtClean="0"/>
              <a:t>-</a:t>
            </a:r>
            <a:r>
              <a:rPr lang="zh-CN" altLang="en-US" sz="2800" b="1" smtClean="0"/>
              <a:t>许可</a:t>
            </a:r>
            <a:r>
              <a:rPr lang="en-US" altLang="zh-CN" sz="2800" b="1" smtClean="0"/>
              <a:t>-</a:t>
            </a:r>
            <a:r>
              <a:rPr lang="zh-CN" altLang="en-US" sz="2800" b="1" smtClean="0"/>
              <a:t>释放，顺序执行没有资源饥饿</a:t>
            </a:r>
            <a:endParaRPr lang="zh-CN" altLang="en-US" sz="2800" b="1" smtClean="0"/>
          </a:p>
          <a:p>
            <a:endParaRPr lang="zh-CN" altLang="en-US" sz="2800" b="1" smtClean="0"/>
          </a:p>
        </p:txBody>
      </p:sp>
      <p:graphicFrame>
        <p:nvGraphicFramePr>
          <p:cNvPr id="45060" name="Object 2"/>
          <p:cNvGraphicFramePr>
            <a:graphicFrameLocks noChangeAspect="1"/>
          </p:cNvGraphicFramePr>
          <p:nvPr/>
        </p:nvGraphicFramePr>
        <p:xfrm>
          <a:off x="179388" y="2925763"/>
          <a:ext cx="8783637" cy="316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2" name="BMP 图象" r:id="rId1" imgW="4366260" imgH="1706880" progId="Paint.Picture">
                  <p:embed/>
                </p:oleObj>
              </mc:Choice>
              <mc:Fallback>
                <p:oleObj name="BMP 图象" r:id="rId1" imgW="4366260" imgH="1706880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925763"/>
                        <a:ext cx="8783637" cy="316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分布式互斥算法（基于时间戳）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513"/>
            <a:ext cx="8229600" cy="511175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b="1" dirty="0" smtClean="0"/>
              <a:t>（</a:t>
            </a:r>
            <a:r>
              <a:rPr lang="en-US" altLang="zh-CN" sz="2800" b="1" dirty="0" err="1" smtClean="0"/>
              <a:t>Lamport</a:t>
            </a:r>
            <a:r>
              <a:rPr lang="en-US" altLang="zh-CN" sz="2800" b="1" dirty="0" smtClean="0"/>
              <a:t> 1978</a:t>
            </a:r>
            <a:r>
              <a:rPr lang="zh-CN" altLang="en-US" sz="2800" b="1" dirty="0" smtClean="0"/>
              <a:t>，</a:t>
            </a:r>
            <a:r>
              <a:rPr lang="en-US" altLang="zh-CN" sz="2800" b="1" dirty="0" err="1" smtClean="0"/>
              <a:t>Ricart</a:t>
            </a:r>
            <a:r>
              <a:rPr lang="zh-CN" altLang="en-US" sz="2800" b="1" dirty="0" smtClean="0"/>
              <a:t>，</a:t>
            </a:r>
            <a:r>
              <a:rPr lang="en-US" altLang="zh-CN" sz="2800" b="1" dirty="0" err="1" smtClean="0"/>
              <a:t>Agrawale</a:t>
            </a:r>
            <a:r>
              <a:rPr lang="en-US" altLang="zh-CN" sz="2800" b="1" dirty="0" smtClean="0"/>
              <a:t> 1981</a:t>
            </a:r>
            <a:r>
              <a:rPr lang="zh-CN" altLang="en-US" sz="2800" b="1" dirty="0" smtClean="0"/>
              <a:t>）</a:t>
            </a:r>
            <a:endParaRPr lang="zh-CN" altLang="en-US" sz="2800" b="1" dirty="0" smtClean="0"/>
          </a:p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800" b="1" dirty="0" smtClean="0"/>
              <a:t>当某进程想访问资源时，它要建立一个消息：</a:t>
            </a:r>
            <a:endParaRPr lang="zh-CN" altLang="en-US" sz="2800" b="1" dirty="0" smtClean="0"/>
          </a:p>
          <a:p>
            <a:pPr lvl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400" b="1" dirty="0" smtClean="0"/>
              <a:t>它要访问资源的名字</a:t>
            </a:r>
            <a:endParaRPr lang="zh-CN" altLang="en-US" sz="2400" b="1" dirty="0" smtClean="0"/>
          </a:p>
          <a:p>
            <a:pPr lvl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400" b="1" dirty="0" smtClean="0"/>
              <a:t>进程号</a:t>
            </a:r>
            <a:endParaRPr lang="zh-CN" altLang="en-US" sz="2400" b="1" dirty="0" smtClean="0"/>
          </a:p>
          <a:p>
            <a:pPr lvl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400" b="1" dirty="0" smtClean="0"/>
              <a:t>当前逻辑时间</a:t>
            </a:r>
            <a:endParaRPr lang="zh-CN" altLang="en-US" sz="2400" b="1" dirty="0" smtClean="0"/>
          </a:p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800" b="1" dirty="0" smtClean="0"/>
              <a:t>将消息发送给所有其它进程；</a:t>
            </a:r>
            <a:endParaRPr lang="zh-CN" altLang="en-US" sz="2800" b="1" dirty="0" smtClean="0"/>
          </a:p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800" b="1" dirty="0" smtClean="0"/>
              <a:t>发送的消息假设是可靠的，即每条消息都应该被确认；</a:t>
            </a:r>
            <a:endParaRPr lang="zh-CN" altLang="en-US" sz="2800" b="1" dirty="0" smtClean="0"/>
          </a:p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800" b="1" dirty="0" smtClean="0"/>
              <a:t>应尽可能使用可靠的组通信，避免使用单个的消息通信。</a:t>
            </a:r>
            <a:endParaRPr lang="zh-CN" altLang="en-US" sz="2800" b="1" dirty="0" smtClean="0"/>
          </a:p>
          <a:p>
            <a:pPr>
              <a:lnSpc>
                <a:spcPct val="120000"/>
              </a:lnSpc>
              <a:spcBef>
                <a:spcPts val="600"/>
              </a:spcBef>
              <a:defRPr/>
            </a:pPr>
            <a:endParaRPr lang="zh-CN" altLang="en-US" sz="2800" b="1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分布式互斥算法（基于时间戳）</a:t>
            </a:r>
            <a:endParaRPr lang="zh-CN" altLang="en-US" smtClean="0"/>
          </a:p>
        </p:txBody>
      </p:sp>
      <p:sp>
        <p:nvSpPr>
          <p:cNvPr id="47107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578850" cy="511175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smtClean="0"/>
              <a:t>对系统中所有事件都是完全排序的，当一个进程访问一个共享资源时，它构造一个消息，包括资源名、进程号、当前逻辑时间，有三种情况要加以区别：</a:t>
            </a:r>
            <a:endParaRPr lang="zh-CN" altLang="en-US" sz="2400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200" b="1" smtClean="0"/>
              <a:t>若接收者没有访问资源，也不想访问资源，则向发送者发送</a:t>
            </a:r>
            <a:r>
              <a:rPr lang="en-US" altLang="zh-CN" sz="2200" b="1" smtClean="0"/>
              <a:t>OK</a:t>
            </a:r>
            <a:r>
              <a:rPr lang="zh-CN" altLang="en-US" sz="2200" b="1" smtClean="0"/>
              <a:t>消息；</a:t>
            </a:r>
            <a:endParaRPr lang="zh-CN" altLang="en-US" sz="2200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200" b="1" smtClean="0"/>
              <a:t>若接收者已获得资源，则不必回答，只负责对请求队列排队；</a:t>
            </a:r>
            <a:endParaRPr lang="zh-CN" altLang="en-US" sz="2200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200" b="1" smtClean="0"/>
              <a:t>若接收者要想访问资源，但还没进入时，它要将发来的消息和它发送给其余进程的时间戳对比：</a:t>
            </a:r>
            <a:endParaRPr lang="en-US" altLang="zh-CN" sz="2200" b="1" smtClean="0"/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b="1" smtClean="0"/>
              <a:t>如果来的消息的时间戳小，接收者发送</a:t>
            </a:r>
            <a:r>
              <a:rPr lang="en-US" altLang="zh-CN" sz="2000" b="1" smtClean="0"/>
              <a:t>OK</a:t>
            </a:r>
            <a:r>
              <a:rPr lang="zh-CN" altLang="en-US" sz="2000" b="1" smtClean="0"/>
              <a:t>消息。</a:t>
            </a:r>
            <a:endParaRPr lang="zh-CN" altLang="en-US" sz="2000" b="1" smtClean="0"/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b="1" smtClean="0"/>
              <a:t>如果接收者本身的时间戳小，那么接收者负责排列请求队列而不发送消息</a:t>
            </a:r>
            <a:endParaRPr lang="zh-CN" altLang="en-US" sz="2000" b="1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分布式互斥算法（基于时间戳）</a:t>
            </a:r>
            <a:endParaRPr lang="zh-CN" altLang="en-US" smtClean="0"/>
          </a:p>
        </p:txBody>
      </p:sp>
      <p:sp>
        <p:nvSpPr>
          <p:cNvPr id="481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smtClean="0"/>
              <a:t>举例：共有</a:t>
            </a:r>
            <a:r>
              <a:rPr lang="en-US" altLang="zh-CN" sz="2800" b="1" smtClean="0"/>
              <a:t>0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1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2</a:t>
            </a:r>
            <a:r>
              <a:rPr lang="zh-CN" altLang="en-US" sz="2800" b="1" smtClean="0"/>
              <a:t>三个进程，请求者</a:t>
            </a:r>
            <a:r>
              <a:rPr lang="en-US" altLang="zh-CN" sz="2800" b="1" smtClean="0"/>
              <a:t>0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2</a:t>
            </a:r>
            <a:r>
              <a:rPr lang="zh-CN" altLang="en-US" sz="2800" b="1" smtClean="0"/>
              <a:t>希望进入临界区，请求者</a:t>
            </a:r>
            <a:r>
              <a:rPr lang="en-US" altLang="zh-CN" sz="2800" b="1" smtClean="0"/>
              <a:t>0</a:t>
            </a:r>
            <a:r>
              <a:rPr lang="zh-CN" altLang="en-US" sz="2800" b="1" smtClean="0"/>
              <a:t>首先进入临界区，工作完毕，排队者</a:t>
            </a:r>
            <a:r>
              <a:rPr lang="en-US" altLang="zh-CN" sz="2800" b="1" smtClean="0"/>
              <a:t>2</a:t>
            </a:r>
            <a:r>
              <a:rPr lang="zh-CN" altLang="en-US" sz="2800" b="1" smtClean="0"/>
              <a:t>才获准进入。</a:t>
            </a:r>
            <a:endParaRPr lang="zh-CN" altLang="en-US" sz="2800" b="1" smtClean="0"/>
          </a:p>
          <a:p>
            <a:endParaRPr lang="zh-CN" altLang="en-US" smtClean="0"/>
          </a:p>
        </p:txBody>
      </p:sp>
      <p:graphicFrame>
        <p:nvGraphicFramePr>
          <p:cNvPr id="48132" name="Object 2"/>
          <p:cNvGraphicFramePr>
            <a:graphicFrameLocks noChangeAspect="1"/>
          </p:cNvGraphicFramePr>
          <p:nvPr/>
        </p:nvGraphicFramePr>
        <p:xfrm>
          <a:off x="139700" y="2781300"/>
          <a:ext cx="8864600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4" name="BMP 图像" r:id="rId1" imgW="6296025" imgH="2476500" progId="Paint.Picture">
                  <p:embed/>
                </p:oleObj>
              </mc:Choice>
              <mc:Fallback>
                <p:oleObj name="BMP 图像" r:id="rId1" imgW="6296025" imgH="2476500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" y="2781300"/>
                        <a:ext cx="8864600" cy="309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分布式互斥算法</a:t>
            </a:r>
            <a:r>
              <a:rPr lang="en-US" altLang="zh-CN" smtClean="0"/>
              <a:t>—</a:t>
            </a:r>
            <a:r>
              <a:rPr lang="zh-CN" altLang="en-US" smtClean="0"/>
              <a:t>实现（</a:t>
            </a:r>
            <a:r>
              <a:rPr lang="en-US" altLang="zh-CN" smtClean="0"/>
              <a:t>Lamport</a:t>
            </a:r>
            <a:r>
              <a:rPr lang="zh-CN" altLang="en-US" smtClean="0"/>
              <a:t>）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625" y="1143000"/>
            <a:ext cx="8001000" cy="52149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400" b="1" dirty="0" smtClean="0"/>
              <a:t>第一个分布式互斥算法</a:t>
            </a:r>
            <a:endParaRPr lang="en-US" altLang="zh-CN" sz="2400" b="1" dirty="0" smtClean="0"/>
          </a:p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400" b="1" dirty="0" smtClean="0"/>
              <a:t>假设：</a:t>
            </a:r>
            <a:r>
              <a:rPr lang="en-US" altLang="zh-CN" sz="2400" b="1" dirty="0" smtClean="0"/>
              <a:t>N</a:t>
            </a:r>
            <a:r>
              <a:rPr lang="zh-CN" altLang="en-US" sz="2400" b="1" dirty="0" smtClean="0"/>
              <a:t>个进程共享一个资源，资源单个进程独占</a:t>
            </a:r>
            <a:endParaRPr lang="en-US" altLang="zh-CN" sz="2400" b="1" dirty="0" smtClean="0"/>
          </a:p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400" b="1" dirty="0" smtClean="0"/>
              <a:t>算法满足条件：</a:t>
            </a:r>
            <a:endParaRPr lang="en-US" altLang="zh-CN" sz="2400" b="1" dirty="0" smtClean="0"/>
          </a:p>
          <a:p>
            <a:pPr marL="914400" lvl="1" indent="-4572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zh-CN" altLang="en-US" sz="2400" b="1" dirty="0" smtClean="0"/>
              <a:t>拥有资源的进程需要放弃资源，其他进程才能使用</a:t>
            </a:r>
            <a:endParaRPr lang="en-US" altLang="zh-CN" sz="2400" b="1" dirty="0" smtClean="0"/>
          </a:p>
          <a:p>
            <a:pPr marL="914400" lvl="1" indent="-4572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zh-CN" altLang="en-US" sz="2400" b="1" dirty="0" smtClean="0"/>
              <a:t>按照进程请求的次序批准其使用资源</a:t>
            </a:r>
            <a:endParaRPr lang="en-US" altLang="zh-CN" sz="2400" b="1" dirty="0" smtClean="0"/>
          </a:p>
          <a:p>
            <a:pPr marL="914400" lvl="1" indent="-4572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zh-CN" altLang="en-US" sz="2400" b="1" dirty="0" smtClean="0"/>
              <a:t>资源能够被释放</a:t>
            </a:r>
            <a:endParaRPr lang="en-US" altLang="zh-CN" sz="2400" b="1" dirty="0" smtClean="0"/>
          </a:p>
          <a:p>
            <a:pPr marL="342900" lvl="1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cs typeface="+mn-cs"/>
              </a:rPr>
              <a:t>算法假设：</a:t>
            </a:r>
            <a:r>
              <a:rPr lang="en-US" altLang="zh-CN" sz="2400" b="1" dirty="0" smtClean="0">
                <a:cs typeface="+mn-cs"/>
              </a:rPr>
              <a:t>P</a:t>
            </a:r>
            <a:r>
              <a:rPr lang="en-US" altLang="zh-CN" sz="2400" b="1" baseline="-25000" dirty="0" smtClean="0">
                <a:cs typeface="+mn-cs"/>
              </a:rPr>
              <a:t>i</a:t>
            </a:r>
            <a:r>
              <a:rPr lang="zh-CN" altLang="en-US" sz="2400" b="1" dirty="0" smtClean="0">
                <a:cs typeface="+mn-cs"/>
              </a:rPr>
              <a:t>向</a:t>
            </a:r>
            <a:r>
              <a:rPr lang="en-US" altLang="zh-CN" sz="2400" b="1" dirty="0" err="1" smtClean="0">
                <a:cs typeface="+mn-cs"/>
              </a:rPr>
              <a:t>P</a:t>
            </a:r>
            <a:r>
              <a:rPr lang="en-US" altLang="zh-CN" sz="2400" b="1" baseline="-25000" dirty="0" err="1" smtClean="0">
                <a:cs typeface="+mn-cs"/>
              </a:rPr>
              <a:t>j</a:t>
            </a:r>
            <a:r>
              <a:rPr lang="zh-CN" altLang="en-US" sz="2400" b="1" dirty="0" smtClean="0">
                <a:cs typeface="+mn-cs"/>
              </a:rPr>
              <a:t>发送消息，</a:t>
            </a:r>
            <a:r>
              <a:rPr lang="en-US" altLang="zh-CN" sz="2400" b="1" dirty="0" err="1" smtClean="0">
                <a:cs typeface="+mn-cs"/>
              </a:rPr>
              <a:t>P</a:t>
            </a:r>
            <a:r>
              <a:rPr lang="en-US" altLang="zh-CN" sz="2400" b="1" baseline="-25000" dirty="0" err="1" smtClean="0">
                <a:cs typeface="+mn-cs"/>
              </a:rPr>
              <a:t>j</a:t>
            </a:r>
            <a:r>
              <a:rPr lang="zh-CN" altLang="en-US" sz="2400" b="1" dirty="0" smtClean="0">
                <a:cs typeface="+mn-cs"/>
              </a:rPr>
              <a:t>按发送顺序接收消息；每个消息都能被接收；消息是直接发送的，无中转</a:t>
            </a:r>
            <a:r>
              <a:rPr lang="en-US" altLang="zh-CN" sz="2400" b="1" dirty="0" smtClean="0">
                <a:cs typeface="+mn-cs"/>
              </a:rPr>
              <a:t> </a:t>
            </a:r>
            <a:r>
              <a:rPr lang="zh-CN" altLang="en-US" sz="2400" b="1" dirty="0" smtClean="0">
                <a:cs typeface="+mn-cs"/>
              </a:rPr>
              <a:t>。</a:t>
            </a:r>
            <a:r>
              <a:rPr lang="en-US" altLang="zh-CN" sz="2400" b="1" dirty="0" smtClean="0">
                <a:cs typeface="+mn-cs"/>
              </a:rPr>
              <a:t> </a:t>
            </a:r>
            <a:endParaRPr lang="zh-CN" altLang="en-US" sz="2400" b="1" dirty="0" smtClean="0"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分布式互斥算法</a:t>
            </a:r>
            <a:r>
              <a:rPr lang="en-US" altLang="zh-CN" smtClean="0"/>
              <a:t>—</a:t>
            </a:r>
            <a:r>
              <a:rPr lang="zh-CN" altLang="en-US" smtClean="0"/>
              <a:t>实现（</a:t>
            </a:r>
            <a:r>
              <a:rPr lang="en-US" altLang="zh-CN" smtClean="0"/>
              <a:t>Lamport</a:t>
            </a:r>
            <a:r>
              <a:rPr lang="zh-CN" altLang="en-US" smtClean="0"/>
              <a:t>）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5214938"/>
          </a:xfr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zh-CN" sz="2000" b="1" dirty="0" smtClean="0">
                <a:solidFill>
                  <a:srgbClr val="FF0000"/>
                </a:solidFill>
                <a:cs typeface="+mn-cs"/>
              </a:rPr>
              <a:t>1.Pi </a:t>
            </a:r>
            <a:r>
              <a:rPr lang="zh-CN" altLang="en-US" sz="2000" b="1" dirty="0" smtClean="0">
                <a:solidFill>
                  <a:srgbClr val="FF0000"/>
                </a:solidFill>
                <a:cs typeface="+mn-cs"/>
              </a:rPr>
              <a:t>资源请求消息</a:t>
            </a:r>
            <a:r>
              <a:rPr lang="en-US" altLang="zh-CN" sz="2000" b="1" dirty="0" smtClean="0">
                <a:solidFill>
                  <a:srgbClr val="FF0000"/>
                </a:solidFill>
                <a:cs typeface="+mn-cs"/>
              </a:rPr>
              <a:t>Request</a:t>
            </a:r>
            <a:r>
              <a:rPr lang="zh-CN" altLang="en-US" sz="2000" b="1" dirty="0" smtClean="0">
                <a:solidFill>
                  <a:srgbClr val="FF0000"/>
                </a:solidFill>
                <a:cs typeface="+mn-cs"/>
              </a:rPr>
              <a:t>（</a:t>
            </a:r>
            <a:r>
              <a:rPr lang="en-US" altLang="zh-CN" sz="2000" b="1" dirty="0" smtClean="0">
                <a:solidFill>
                  <a:srgbClr val="FF0000"/>
                </a:solidFill>
                <a:cs typeface="+mn-cs"/>
              </a:rPr>
              <a:t>Ti </a:t>
            </a:r>
            <a:r>
              <a:rPr lang="zh-CN" altLang="en-US" sz="2000" b="1" dirty="0" smtClean="0">
                <a:solidFill>
                  <a:srgbClr val="FF0000"/>
                </a:solidFill>
                <a:cs typeface="+mn-cs"/>
              </a:rPr>
              <a:t>：</a:t>
            </a:r>
            <a:r>
              <a:rPr lang="en-US" altLang="zh-CN" sz="2000" b="1" dirty="0" smtClean="0">
                <a:solidFill>
                  <a:srgbClr val="FF0000"/>
                </a:solidFill>
                <a:cs typeface="+mn-cs"/>
              </a:rPr>
              <a:t>P </a:t>
            </a:r>
            <a:r>
              <a:rPr lang="en-US" altLang="zh-CN" sz="2000" b="1" dirty="0" err="1" smtClean="0">
                <a:solidFill>
                  <a:srgbClr val="FF0000"/>
                </a:solidFill>
                <a:cs typeface="+mn-cs"/>
              </a:rPr>
              <a:t>i</a:t>
            </a:r>
            <a:r>
              <a:rPr lang="zh-CN" altLang="en-US" sz="2000" b="1" dirty="0" smtClean="0">
                <a:solidFill>
                  <a:srgbClr val="FF0000"/>
                </a:solidFill>
                <a:cs typeface="+mn-cs"/>
              </a:rPr>
              <a:t>）发送</a:t>
            </a:r>
            <a:endParaRPr lang="en-US" altLang="zh-CN" sz="2000" b="1" dirty="0" smtClean="0">
              <a:solidFill>
                <a:srgbClr val="FF0000"/>
              </a:solidFill>
              <a:cs typeface="+mn-cs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zh-CN" sz="2000" b="1" dirty="0" smtClean="0">
                <a:solidFill>
                  <a:srgbClr val="000099"/>
                </a:solidFill>
                <a:cs typeface="+mn-cs"/>
              </a:rPr>
              <a:t>2.Pj</a:t>
            </a:r>
            <a:r>
              <a:rPr lang="zh-CN" altLang="en-US" sz="2000" b="1" dirty="0" smtClean="0">
                <a:solidFill>
                  <a:srgbClr val="000099"/>
                </a:solidFill>
                <a:cs typeface="+mn-cs"/>
              </a:rPr>
              <a:t>收到</a:t>
            </a:r>
            <a:r>
              <a:rPr lang="en-US" altLang="zh-CN" sz="2000" b="1" dirty="0" smtClean="0">
                <a:solidFill>
                  <a:srgbClr val="000099"/>
                </a:solidFill>
              </a:rPr>
              <a:t>Request</a:t>
            </a:r>
            <a:r>
              <a:rPr lang="zh-CN" altLang="en-US" sz="2000" b="1" dirty="0" smtClean="0">
                <a:solidFill>
                  <a:srgbClr val="000099"/>
                </a:solidFill>
              </a:rPr>
              <a:t>（</a:t>
            </a:r>
            <a:r>
              <a:rPr lang="en-US" altLang="zh-CN" sz="2000" b="1" dirty="0" smtClean="0">
                <a:solidFill>
                  <a:srgbClr val="000099"/>
                </a:solidFill>
              </a:rPr>
              <a:t>T </a:t>
            </a:r>
            <a:r>
              <a:rPr lang="en-US" altLang="zh-CN" sz="2000" b="1" dirty="0" err="1" smtClean="0">
                <a:solidFill>
                  <a:srgbClr val="000099"/>
                </a:solidFill>
              </a:rPr>
              <a:t>i</a:t>
            </a:r>
            <a:r>
              <a:rPr lang="zh-CN" altLang="en-US" sz="2000" b="1" dirty="0" smtClean="0">
                <a:solidFill>
                  <a:srgbClr val="000099"/>
                </a:solidFill>
              </a:rPr>
              <a:t>：</a:t>
            </a:r>
            <a:r>
              <a:rPr lang="en-US" altLang="zh-CN" sz="2000" b="1" dirty="0" smtClean="0">
                <a:solidFill>
                  <a:srgbClr val="000099"/>
                </a:solidFill>
              </a:rPr>
              <a:t>P </a:t>
            </a:r>
            <a:r>
              <a:rPr lang="en-US" altLang="zh-CN" sz="2000" b="1" dirty="0" err="1" smtClean="0">
                <a:solidFill>
                  <a:srgbClr val="000099"/>
                </a:solidFill>
              </a:rPr>
              <a:t>i</a:t>
            </a:r>
            <a:r>
              <a:rPr lang="zh-CN" altLang="en-US" sz="2000" b="1" dirty="0" smtClean="0">
                <a:solidFill>
                  <a:srgbClr val="000099"/>
                </a:solidFill>
              </a:rPr>
              <a:t>），按</a:t>
            </a:r>
            <a:r>
              <a:rPr lang="en-US" altLang="zh-CN" sz="2000" b="1" dirty="0" smtClean="0">
                <a:solidFill>
                  <a:srgbClr val="000099"/>
                </a:solidFill>
              </a:rPr>
              <a:t>T</a:t>
            </a:r>
            <a:r>
              <a:rPr lang="zh-CN" altLang="en-US" sz="2000" b="1" dirty="0" smtClean="0">
                <a:solidFill>
                  <a:srgbClr val="000099"/>
                </a:solidFill>
              </a:rPr>
              <a:t>顺序置于其消息队列，如果没有资源请求或请求时间晚于收到消息的时间戳，回应</a:t>
            </a:r>
            <a:r>
              <a:rPr lang="en-US" altLang="zh-CN" sz="2000" b="1" dirty="0" smtClean="0">
                <a:solidFill>
                  <a:srgbClr val="000099"/>
                </a:solidFill>
              </a:rPr>
              <a:t>Reply</a:t>
            </a:r>
            <a:r>
              <a:rPr lang="zh-CN" altLang="en-US" sz="2000" b="1" dirty="0" smtClean="0">
                <a:solidFill>
                  <a:srgbClr val="000099"/>
                </a:solidFill>
              </a:rPr>
              <a:t>（</a:t>
            </a:r>
            <a:r>
              <a:rPr lang="en-US" altLang="zh-CN" sz="2000" b="1" dirty="0" smtClean="0">
                <a:solidFill>
                  <a:srgbClr val="000099"/>
                </a:solidFill>
              </a:rPr>
              <a:t>T j</a:t>
            </a:r>
            <a:r>
              <a:rPr lang="zh-CN" altLang="en-US" sz="2000" b="1" dirty="0" smtClean="0">
                <a:solidFill>
                  <a:srgbClr val="000099"/>
                </a:solidFill>
              </a:rPr>
              <a:t>：</a:t>
            </a:r>
            <a:r>
              <a:rPr lang="en-US" altLang="zh-CN" sz="2000" b="1" dirty="0" smtClean="0">
                <a:solidFill>
                  <a:srgbClr val="000099"/>
                </a:solidFill>
              </a:rPr>
              <a:t>P j</a:t>
            </a:r>
            <a:r>
              <a:rPr lang="zh-CN" altLang="en-US" sz="2000" b="1" dirty="0" smtClean="0">
                <a:solidFill>
                  <a:srgbClr val="000099"/>
                </a:solidFill>
              </a:rPr>
              <a:t>）</a:t>
            </a:r>
            <a:endParaRPr lang="en-US" altLang="zh-CN" sz="2000" b="1" dirty="0" smtClean="0">
              <a:solidFill>
                <a:srgbClr val="000099"/>
              </a:solidFill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zh-CN" sz="2000" b="1" dirty="0" smtClean="0">
                <a:solidFill>
                  <a:srgbClr val="000099"/>
                </a:solidFill>
                <a:cs typeface="+mn-cs"/>
              </a:rPr>
              <a:t>3.Pi</a:t>
            </a:r>
            <a:r>
              <a:rPr lang="zh-CN" altLang="en-US" sz="2000" b="1" dirty="0" smtClean="0">
                <a:solidFill>
                  <a:srgbClr val="000099"/>
                </a:solidFill>
                <a:cs typeface="+mn-cs"/>
              </a:rPr>
              <a:t>被批准使用临界资源条件：有请求，且</a:t>
            </a:r>
            <a:r>
              <a:rPr lang="en-US" altLang="zh-CN" sz="2000" b="1" dirty="0" smtClean="0">
                <a:solidFill>
                  <a:srgbClr val="000099"/>
                </a:solidFill>
                <a:cs typeface="+mn-cs"/>
              </a:rPr>
              <a:t>Ti</a:t>
            </a:r>
            <a:r>
              <a:rPr lang="zh-CN" altLang="en-US" sz="2000" b="1" dirty="0" smtClean="0">
                <a:solidFill>
                  <a:srgbClr val="000099"/>
                </a:solidFill>
                <a:cs typeface="+mn-cs"/>
              </a:rPr>
              <a:t>最小（消息全定序）；</a:t>
            </a:r>
            <a:r>
              <a:rPr lang="en-US" altLang="zh-CN" sz="2000" b="1" dirty="0" smtClean="0">
                <a:solidFill>
                  <a:srgbClr val="000099"/>
                </a:solidFill>
                <a:cs typeface="+mn-cs"/>
              </a:rPr>
              <a:t>Pi</a:t>
            </a:r>
            <a:r>
              <a:rPr lang="zh-CN" altLang="en-US" sz="2000" b="1" dirty="0" smtClean="0">
                <a:solidFill>
                  <a:srgbClr val="000099"/>
                </a:solidFill>
                <a:cs typeface="+mn-cs"/>
              </a:rPr>
              <a:t>接收了所有晚于</a:t>
            </a:r>
            <a:r>
              <a:rPr lang="en-US" altLang="zh-CN" sz="2000" b="1" dirty="0" smtClean="0">
                <a:solidFill>
                  <a:srgbClr val="000099"/>
                </a:solidFill>
                <a:cs typeface="+mn-cs"/>
              </a:rPr>
              <a:t>Ti</a:t>
            </a:r>
            <a:r>
              <a:rPr lang="zh-CN" altLang="en-US" sz="2000" b="1" dirty="0" smtClean="0">
                <a:solidFill>
                  <a:srgbClr val="000099"/>
                </a:solidFill>
                <a:cs typeface="+mn-cs"/>
              </a:rPr>
              <a:t>的消息（包括应答）</a:t>
            </a:r>
            <a:endParaRPr lang="en-US" altLang="zh-CN" sz="2000" b="1" dirty="0" smtClean="0">
              <a:solidFill>
                <a:srgbClr val="000099"/>
              </a:solidFill>
              <a:cs typeface="+mn-cs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zh-CN" sz="2000" b="1" dirty="0" smtClean="0">
                <a:solidFill>
                  <a:srgbClr val="008000"/>
                </a:solidFill>
                <a:cs typeface="+mn-cs"/>
              </a:rPr>
              <a:t>4.Pi</a:t>
            </a:r>
            <a:r>
              <a:rPr lang="zh-CN" altLang="en-US" sz="2000" b="1" dirty="0">
                <a:solidFill>
                  <a:srgbClr val="008000"/>
                </a:solidFill>
                <a:cs typeface="+mn-cs"/>
              </a:rPr>
              <a:t>释放临界资源，删除（</a:t>
            </a:r>
            <a:r>
              <a:rPr lang="en-US" altLang="zh-CN" sz="2000" b="1" dirty="0">
                <a:solidFill>
                  <a:srgbClr val="008000"/>
                </a:solidFill>
                <a:cs typeface="+mn-cs"/>
              </a:rPr>
              <a:t>Ti </a:t>
            </a:r>
            <a:r>
              <a:rPr lang="zh-CN" altLang="en-US" sz="2000" b="1" dirty="0">
                <a:solidFill>
                  <a:srgbClr val="008000"/>
                </a:solidFill>
                <a:cs typeface="+mn-cs"/>
              </a:rPr>
              <a:t>：</a:t>
            </a:r>
            <a:r>
              <a:rPr lang="en-US" altLang="zh-CN" sz="2000" b="1" dirty="0">
                <a:solidFill>
                  <a:srgbClr val="008000"/>
                </a:solidFill>
                <a:cs typeface="+mn-cs"/>
              </a:rPr>
              <a:t>P </a:t>
            </a:r>
            <a:r>
              <a:rPr lang="en-US" altLang="zh-CN" sz="2000" b="1" dirty="0" err="1">
                <a:solidFill>
                  <a:srgbClr val="008000"/>
                </a:solidFill>
                <a:cs typeface="+mn-cs"/>
              </a:rPr>
              <a:t>i</a:t>
            </a:r>
            <a:r>
              <a:rPr lang="zh-CN" altLang="en-US" sz="2000" b="1" dirty="0" smtClean="0">
                <a:solidFill>
                  <a:srgbClr val="008000"/>
                </a:solidFill>
                <a:cs typeface="+mn-cs"/>
              </a:rPr>
              <a:t>），发送</a:t>
            </a:r>
            <a:r>
              <a:rPr lang="en-US" altLang="zh-CN" sz="2000" b="1" dirty="0" smtClean="0">
                <a:solidFill>
                  <a:srgbClr val="008000"/>
                </a:solidFill>
                <a:cs typeface="+mn-cs"/>
              </a:rPr>
              <a:t>Release</a:t>
            </a:r>
            <a:r>
              <a:rPr lang="zh-CN" altLang="en-US" sz="2000" b="1" dirty="0" smtClean="0">
                <a:solidFill>
                  <a:srgbClr val="008000"/>
                </a:solidFill>
                <a:cs typeface="+mn-cs"/>
              </a:rPr>
              <a:t>（</a:t>
            </a:r>
            <a:r>
              <a:rPr lang="en-US" altLang="zh-CN" sz="2000" b="1" dirty="0" smtClean="0">
                <a:solidFill>
                  <a:srgbClr val="008000"/>
                </a:solidFill>
                <a:cs typeface="+mn-cs"/>
              </a:rPr>
              <a:t>T j+1</a:t>
            </a:r>
            <a:r>
              <a:rPr lang="zh-CN" altLang="en-US" sz="2000" b="1" dirty="0" smtClean="0">
                <a:solidFill>
                  <a:srgbClr val="008000"/>
                </a:solidFill>
                <a:cs typeface="+mn-cs"/>
              </a:rPr>
              <a:t>：</a:t>
            </a:r>
            <a:r>
              <a:rPr lang="en-US" altLang="zh-CN" sz="2000" b="1" dirty="0" smtClean="0">
                <a:solidFill>
                  <a:srgbClr val="008000"/>
                </a:solidFill>
                <a:cs typeface="+mn-cs"/>
              </a:rPr>
              <a:t>Pi</a:t>
            </a:r>
            <a:r>
              <a:rPr lang="zh-CN" altLang="en-US" sz="2000" b="1" dirty="0" smtClean="0">
                <a:solidFill>
                  <a:srgbClr val="008000"/>
                </a:solidFill>
                <a:cs typeface="+mn-cs"/>
              </a:rPr>
              <a:t>）</a:t>
            </a:r>
            <a:endParaRPr lang="en-US" altLang="zh-CN" sz="2000" b="1" dirty="0" smtClean="0">
              <a:solidFill>
                <a:srgbClr val="008000"/>
              </a:solidFill>
              <a:cs typeface="+mn-cs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zh-CN" sz="2000" b="1" dirty="0" smtClean="0">
                <a:solidFill>
                  <a:srgbClr val="008000"/>
                </a:solidFill>
                <a:cs typeface="+mn-cs"/>
              </a:rPr>
              <a:t>5.Pj</a:t>
            </a:r>
            <a:r>
              <a:rPr lang="zh-CN" altLang="en-US" sz="2000" b="1" dirty="0" smtClean="0">
                <a:solidFill>
                  <a:srgbClr val="008000"/>
                </a:solidFill>
                <a:cs typeface="+mn-cs"/>
              </a:rPr>
              <a:t>收到</a:t>
            </a:r>
            <a:r>
              <a:rPr lang="en-US" altLang="zh-CN" sz="2000" b="1" dirty="0" smtClean="0">
                <a:solidFill>
                  <a:srgbClr val="008000"/>
                </a:solidFill>
                <a:cs typeface="+mn-cs"/>
              </a:rPr>
              <a:t>Release</a:t>
            </a:r>
            <a:r>
              <a:rPr lang="zh-CN" altLang="en-US" sz="2000" b="1" dirty="0" smtClean="0">
                <a:solidFill>
                  <a:srgbClr val="008000"/>
                </a:solidFill>
                <a:cs typeface="+mn-cs"/>
              </a:rPr>
              <a:t>后，删除</a:t>
            </a:r>
            <a:r>
              <a:rPr lang="zh-CN" altLang="en-US" sz="2000" b="1" dirty="0" smtClean="0">
                <a:solidFill>
                  <a:srgbClr val="008000"/>
                </a:solidFill>
              </a:rPr>
              <a:t>（</a:t>
            </a:r>
            <a:r>
              <a:rPr lang="en-US" altLang="zh-CN" sz="2000" b="1" dirty="0" smtClean="0">
                <a:solidFill>
                  <a:srgbClr val="008000"/>
                </a:solidFill>
              </a:rPr>
              <a:t>Ti </a:t>
            </a:r>
            <a:r>
              <a:rPr lang="zh-CN" altLang="en-US" sz="2000" b="1" dirty="0" smtClean="0">
                <a:solidFill>
                  <a:srgbClr val="008000"/>
                </a:solidFill>
              </a:rPr>
              <a:t>：</a:t>
            </a:r>
            <a:r>
              <a:rPr lang="en-US" altLang="zh-CN" sz="2000" b="1" dirty="0" smtClean="0">
                <a:solidFill>
                  <a:srgbClr val="008000"/>
                </a:solidFill>
              </a:rPr>
              <a:t>P </a:t>
            </a:r>
            <a:r>
              <a:rPr lang="en-US" altLang="zh-CN" sz="2000" b="1" dirty="0" err="1" smtClean="0">
                <a:solidFill>
                  <a:srgbClr val="008000"/>
                </a:solidFill>
              </a:rPr>
              <a:t>i</a:t>
            </a:r>
            <a:r>
              <a:rPr lang="zh-CN" altLang="en-US" sz="2000" b="1" dirty="0" smtClean="0">
                <a:solidFill>
                  <a:srgbClr val="008000"/>
                </a:solidFill>
              </a:rPr>
              <a:t>）</a:t>
            </a:r>
            <a:endParaRPr lang="zh-CN" altLang="en-US" sz="2000" b="1" dirty="0" smtClean="0">
              <a:solidFill>
                <a:srgbClr val="008000"/>
              </a:solidFill>
              <a:cs typeface="+mn-cs"/>
            </a:endParaRPr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1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t="15932" r="4179" b="12141"/>
          <a:stretch>
            <a:fillRect/>
          </a:stretch>
        </p:blipFill>
        <p:spPr bwMode="auto">
          <a:xfrm>
            <a:off x="1143000" y="4000500"/>
            <a:ext cx="6684963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</p:pic>
      <p:sp>
        <p:nvSpPr>
          <p:cNvPr id="50181" name="矩形 4"/>
          <p:cNvSpPr>
            <a:spLocks noChangeArrowheads="1"/>
          </p:cNvSpPr>
          <p:nvPr/>
        </p:nvSpPr>
        <p:spPr bwMode="auto">
          <a:xfrm>
            <a:off x="1714500" y="4286250"/>
            <a:ext cx="1428750" cy="1571625"/>
          </a:xfrm>
          <a:prstGeom prst="rect">
            <a:avLst/>
          </a:prstGeom>
          <a:noFill/>
          <a:ln w="22225" algn="ctr">
            <a:solidFill>
              <a:srgbClr val="FF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/>
          </a:p>
        </p:txBody>
      </p:sp>
      <p:sp>
        <p:nvSpPr>
          <p:cNvPr id="6" name="矩形 5"/>
          <p:cNvSpPr/>
          <p:nvPr/>
        </p:nvSpPr>
        <p:spPr bwMode="auto">
          <a:xfrm>
            <a:off x="3286125" y="4286250"/>
            <a:ext cx="2214563" cy="1571625"/>
          </a:xfrm>
          <a:prstGeom prst="rect">
            <a:avLst/>
          </a:prstGeom>
          <a:noFill/>
          <a:ln w="22225" cap="flat" cmpd="sng" algn="ctr">
            <a:solidFill>
              <a:schemeClr val="accent1">
                <a:lumMod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0183" name="矩形 6"/>
          <p:cNvSpPr>
            <a:spLocks noChangeArrowheads="1"/>
          </p:cNvSpPr>
          <p:nvPr/>
        </p:nvSpPr>
        <p:spPr bwMode="auto">
          <a:xfrm>
            <a:off x="5572125" y="4286250"/>
            <a:ext cx="1214438" cy="1571625"/>
          </a:xfrm>
          <a:prstGeom prst="rect">
            <a:avLst/>
          </a:prstGeom>
          <a:noFill/>
          <a:ln w="22225" algn="ctr">
            <a:solidFill>
              <a:srgbClr val="008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分布式互斥算法</a:t>
            </a:r>
            <a:r>
              <a:rPr lang="en-US" altLang="zh-CN" smtClean="0"/>
              <a:t>—</a:t>
            </a:r>
            <a:r>
              <a:rPr lang="zh-CN" altLang="en-US" smtClean="0"/>
              <a:t>实现（</a:t>
            </a:r>
            <a:r>
              <a:rPr lang="en-US" altLang="zh-CN" smtClean="0"/>
              <a:t>Ricart</a:t>
            </a:r>
            <a:r>
              <a:rPr lang="zh-CN" altLang="en-US" smtClean="0"/>
              <a:t>）</a:t>
            </a:r>
            <a:endParaRPr lang="zh-CN" altLang="en-US" smtClean="0"/>
          </a:p>
        </p:txBody>
      </p:sp>
      <p:sp>
        <p:nvSpPr>
          <p:cNvPr id="51203" name="内容占位符 7"/>
          <p:cNvSpPr>
            <a:spLocks noGrp="1"/>
          </p:cNvSpPr>
          <p:nvPr>
            <p:ph idx="1"/>
          </p:nvPr>
        </p:nvSpPr>
        <p:spPr>
          <a:xfrm>
            <a:off x="0" y="1196975"/>
            <a:ext cx="8686800" cy="5111750"/>
          </a:xfrm>
        </p:spPr>
        <p:txBody>
          <a:bodyPr/>
          <a:lstStyle/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smtClean="0"/>
              <a:t>1.Pi </a:t>
            </a:r>
            <a:r>
              <a:rPr lang="zh-CN" altLang="en-US" sz="2400" b="1" smtClean="0"/>
              <a:t>资源请求消息</a:t>
            </a:r>
            <a:r>
              <a:rPr lang="en-US" altLang="zh-CN" sz="2400" b="1" smtClean="0"/>
              <a:t>Request</a:t>
            </a:r>
            <a:r>
              <a:rPr lang="zh-CN" altLang="en-US" sz="2400" b="1" smtClean="0"/>
              <a:t>（</a:t>
            </a:r>
            <a:r>
              <a:rPr lang="en-US" altLang="zh-CN" sz="2400" b="1" smtClean="0"/>
              <a:t>T</a:t>
            </a:r>
            <a:r>
              <a:rPr lang="en-US" altLang="zh-CN" sz="2400" b="1" baseline="-25000" smtClean="0"/>
              <a:t>i</a:t>
            </a:r>
            <a:r>
              <a:rPr lang="en-US" altLang="zh-CN" sz="2400" b="1" smtClean="0"/>
              <a:t> </a:t>
            </a:r>
            <a:r>
              <a:rPr lang="zh-CN" altLang="en-US" sz="2400" b="1" smtClean="0"/>
              <a:t>：</a:t>
            </a:r>
            <a:r>
              <a:rPr lang="en-US" altLang="zh-CN" sz="2400" b="1" smtClean="0"/>
              <a:t>P</a:t>
            </a:r>
            <a:r>
              <a:rPr lang="en-US" altLang="zh-CN" sz="2400" b="1" baseline="-25000" smtClean="0"/>
              <a:t>i</a:t>
            </a:r>
            <a:r>
              <a:rPr lang="zh-CN" altLang="en-US" sz="2400" b="1" smtClean="0"/>
              <a:t>）发送</a:t>
            </a:r>
            <a:endParaRPr lang="en-US" altLang="zh-CN" sz="2400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b="1" smtClean="0"/>
              <a:t>2.Pj</a:t>
            </a:r>
            <a:r>
              <a:rPr lang="zh-CN" altLang="en-US" sz="2400" b="1" smtClean="0"/>
              <a:t>收到</a:t>
            </a:r>
            <a:r>
              <a:rPr lang="en-US" altLang="zh-CN" sz="2400" b="1" smtClean="0"/>
              <a:t>Request</a:t>
            </a:r>
            <a:r>
              <a:rPr lang="zh-CN" altLang="en-US" sz="2400" b="1" smtClean="0"/>
              <a:t>（</a:t>
            </a:r>
            <a:r>
              <a:rPr lang="en-US" altLang="zh-CN" sz="2400" b="1" smtClean="0"/>
              <a:t>T</a:t>
            </a:r>
            <a:r>
              <a:rPr lang="en-US" altLang="zh-CN" sz="2400" b="1" baseline="-25000" smtClean="0"/>
              <a:t>i</a:t>
            </a:r>
            <a:r>
              <a:rPr lang="zh-CN" altLang="en-US" sz="2400" b="1" smtClean="0"/>
              <a:t>：</a:t>
            </a:r>
            <a:r>
              <a:rPr lang="en-US" altLang="zh-CN" sz="2400" b="1" smtClean="0"/>
              <a:t>P</a:t>
            </a:r>
            <a:r>
              <a:rPr lang="en-US" altLang="zh-CN" sz="2400" b="1" baseline="-25000" smtClean="0"/>
              <a:t>i</a:t>
            </a:r>
            <a:r>
              <a:rPr lang="zh-CN" altLang="en-US" sz="2400" b="1" smtClean="0"/>
              <a:t>），按</a:t>
            </a:r>
            <a:r>
              <a:rPr lang="en-US" altLang="zh-CN" sz="2400" b="1" smtClean="0"/>
              <a:t>T</a:t>
            </a:r>
            <a:r>
              <a:rPr lang="zh-CN" altLang="en-US" sz="2400" b="1" smtClean="0"/>
              <a:t>顺序置于其消息队列</a:t>
            </a:r>
            <a:endParaRPr lang="en-US" altLang="zh-CN" sz="2400" b="1" smtClean="0"/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smtClean="0"/>
              <a:t>如果没有资源请求或请求时间晚于收到消息的时间戳，回应</a:t>
            </a:r>
            <a:r>
              <a:rPr lang="en-US" altLang="zh-CN" sz="2400" b="1" smtClean="0"/>
              <a:t>Reply</a:t>
            </a:r>
            <a:r>
              <a:rPr lang="zh-CN" altLang="en-US" sz="2400" b="1" smtClean="0"/>
              <a:t>（</a:t>
            </a:r>
            <a:r>
              <a:rPr lang="en-US" altLang="zh-CN" sz="2400" b="1" smtClean="0"/>
              <a:t>T</a:t>
            </a:r>
            <a:r>
              <a:rPr lang="en-US" altLang="zh-CN" sz="2400" b="1" baseline="-25000" smtClean="0"/>
              <a:t>j</a:t>
            </a:r>
            <a:r>
              <a:rPr lang="zh-CN" altLang="en-US" sz="2400" b="1" smtClean="0"/>
              <a:t>：</a:t>
            </a:r>
            <a:r>
              <a:rPr lang="en-US" altLang="zh-CN" sz="2400" b="1" smtClean="0"/>
              <a:t>P</a:t>
            </a:r>
            <a:r>
              <a:rPr lang="en-US" altLang="zh-CN" sz="2400" b="1" baseline="-25000" smtClean="0"/>
              <a:t>j</a:t>
            </a:r>
            <a:r>
              <a:rPr lang="zh-CN" altLang="en-US" sz="2400" b="1" smtClean="0"/>
              <a:t>）</a:t>
            </a:r>
            <a:r>
              <a:rPr lang="zh-CN" altLang="en-US" sz="2400" b="1" smtClean="0">
                <a:solidFill>
                  <a:srgbClr val="FF0000"/>
                </a:solidFill>
              </a:rPr>
              <a:t>；否则推迟返回应答消息</a:t>
            </a:r>
            <a:endParaRPr lang="en-US" altLang="zh-CN" sz="2400" b="1" smtClean="0">
              <a:solidFill>
                <a:srgbClr val="FF0000"/>
              </a:solidFill>
            </a:endParaRP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smtClean="0">
                <a:solidFill>
                  <a:srgbClr val="FF0000"/>
                </a:solidFill>
              </a:rPr>
              <a:t>进程从临界区退出，向需要请请求资源的进程补发应答消息</a:t>
            </a:r>
            <a:endParaRPr lang="en-US" altLang="zh-CN" sz="2400" b="1" smtClean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smtClean="0"/>
              <a:t>请求进程从竞争进程得到应答小</a:t>
            </a:r>
            <a:r>
              <a:rPr lang="en-US" altLang="zh-CN" sz="2400" b="1" smtClean="0"/>
              <a:t>Reply</a:t>
            </a:r>
            <a:r>
              <a:rPr lang="zh-CN" altLang="en-US" sz="2400" b="1" smtClean="0"/>
              <a:t>（</a:t>
            </a:r>
            <a:r>
              <a:rPr lang="en-US" altLang="zh-CN" sz="2400" b="1" smtClean="0"/>
              <a:t>T</a:t>
            </a:r>
            <a:r>
              <a:rPr lang="en-US" altLang="zh-CN" sz="2400" b="1" baseline="-25000" smtClean="0"/>
              <a:t>j</a:t>
            </a:r>
            <a:r>
              <a:rPr lang="zh-CN" altLang="en-US" sz="2400" b="1" smtClean="0"/>
              <a:t>：</a:t>
            </a:r>
            <a:r>
              <a:rPr lang="en-US" altLang="zh-CN" sz="2400" b="1" smtClean="0"/>
              <a:t>P</a:t>
            </a:r>
            <a:r>
              <a:rPr lang="en-US" altLang="zh-CN" sz="2400" b="1" baseline="-25000" smtClean="0"/>
              <a:t>j</a:t>
            </a:r>
            <a:r>
              <a:rPr lang="zh-CN" altLang="en-US" sz="2400" b="1" smtClean="0"/>
              <a:t>），便可进入临界区</a:t>
            </a:r>
            <a:endParaRPr lang="en-US" altLang="zh-CN" sz="2400" b="1" smtClean="0"/>
          </a:p>
          <a:p>
            <a:pPr lvl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400" b="1" i="1" smtClean="0"/>
              <a:t>2</a:t>
            </a:r>
            <a:r>
              <a:rPr lang="zh-CN" altLang="en-US" sz="2400" b="1" i="1" smtClean="0"/>
              <a:t>（</a:t>
            </a:r>
            <a:r>
              <a:rPr lang="en-US" altLang="zh-CN" sz="2400" b="1" i="1" smtClean="0"/>
              <a:t>N -1</a:t>
            </a:r>
            <a:r>
              <a:rPr lang="zh-CN" altLang="en-US" sz="2400" b="1" i="1" smtClean="0"/>
              <a:t>）个消息（</a:t>
            </a:r>
            <a:r>
              <a:rPr lang="en-US" altLang="zh-CN" sz="2400" b="1" i="1" smtClean="0"/>
              <a:t>Ricart</a:t>
            </a:r>
            <a:r>
              <a:rPr lang="zh-CN" altLang="en-US" sz="2400" b="1" i="1" smtClean="0"/>
              <a:t>）</a:t>
            </a:r>
            <a:endParaRPr lang="en-US" altLang="zh-CN" sz="2400" b="1" i="1" smtClean="0"/>
          </a:p>
          <a:p>
            <a:pPr lvl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sz="2400" b="1" i="1" smtClean="0"/>
              <a:t>3</a:t>
            </a:r>
            <a:r>
              <a:rPr lang="zh-CN" altLang="en-US" sz="2400" b="1" i="1" smtClean="0"/>
              <a:t>（</a:t>
            </a:r>
            <a:r>
              <a:rPr lang="en-US" altLang="zh-CN" sz="2400" b="1" i="1" smtClean="0"/>
              <a:t>N-1</a:t>
            </a:r>
            <a:r>
              <a:rPr lang="zh-CN" altLang="en-US" sz="2400" b="1" i="1" smtClean="0"/>
              <a:t>）个消息（</a:t>
            </a:r>
            <a:r>
              <a:rPr lang="en-US" altLang="zh-CN" sz="2400" b="1" i="1" smtClean="0"/>
              <a:t>Lamport</a:t>
            </a:r>
            <a:r>
              <a:rPr lang="zh-CN" altLang="en-US" sz="2400" b="1" i="1" smtClean="0"/>
              <a:t>）</a:t>
            </a:r>
            <a:endParaRPr lang="en-US" altLang="zh-CN" sz="2800" b="1" smtClean="0"/>
          </a:p>
          <a:p>
            <a:pPr lvl="2">
              <a:lnSpc>
                <a:spcPct val="120000"/>
              </a:lnSpc>
              <a:spcBef>
                <a:spcPts val="600"/>
              </a:spcBef>
            </a:pPr>
            <a:endParaRPr lang="en-US" altLang="zh-CN" sz="2000" b="1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令牌环算法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507413" cy="5111750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800" b="1" smtClean="0"/>
              <a:t>参考总线网（以太网），类似地观察进程：</a:t>
            </a:r>
            <a:endParaRPr lang="zh-CN" altLang="en-US" sz="2800" b="1" smtClean="0"/>
          </a:p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800" b="1" smtClean="0"/>
              <a:t>进程没有固定次序；</a:t>
            </a:r>
            <a:endParaRPr lang="zh-CN" altLang="en-US" sz="2800" b="1" smtClean="0"/>
          </a:p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800" b="1" smtClean="0"/>
              <a:t>用软件的方法，构造出一个逻辑环；</a:t>
            </a:r>
            <a:endParaRPr lang="zh-CN" altLang="en-US" sz="2800" b="1" smtClean="0"/>
          </a:p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800" b="1" smtClean="0"/>
              <a:t>环中每个进程都有一个位置；</a:t>
            </a:r>
            <a:endParaRPr lang="zh-CN" altLang="en-US" sz="2800" b="1" smtClean="0"/>
          </a:p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800" b="1" smtClean="0"/>
              <a:t>环的位置可用网络地址或其它方法得到一个序列；</a:t>
            </a:r>
            <a:endParaRPr lang="zh-CN" altLang="en-US" sz="2800" b="1" smtClean="0"/>
          </a:p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800" b="1" smtClean="0"/>
              <a:t>每个进程都要知道谁在它的下一个位置。</a:t>
            </a:r>
            <a:endParaRPr lang="zh-CN" altLang="en-US" sz="2800" b="1" smtClean="0"/>
          </a:p>
          <a:p>
            <a:pPr>
              <a:lnSpc>
                <a:spcPct val="120000"/>
              </a:lnSpc>
              <a:spcBef>
                <a:spcPts val="600"/>
              </a:spcBef>
              <a:defRPr/>
            </a:pPr>
            <a:endParaRPr lang="zh-CN" altLang="en-US" sz="2800" b="1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同步的意义</a:t>
            </a:r>
            <a:endParaRPr lang="zh-CN" altLang="en-US" smtClean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3000" b="1" smtClean="0"/>
              <a:t>多个进程不能同时访问共享打印机</a:t>
            </a:r>
            <a:endParaRPr lang="zh-CN" altLang="en-US" sz="30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3000" b="1" smtClean="0"/>
              <a:t> 多个进程有时可能需要事件的顺序达成一致</a:t>
            </a:r>
            <a:endParaRPr lang="zh-CN" altLang="en-US" sz="30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3000" b="1" smtClean="0"/>
              <a:t> 以相对排序而不是绝对时间方式来实现同步</a:t>
            </a:r>
            <a:endParaRPr lang="zh-CN" altLang="en-US" sz="30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3000" b="1" smtClean="0"/>
              <a:t> 分布式互斥来保护共享资源</a:t>
            </a:r>
            <a:endParaRPr lang="zh-CN" altLang="en-US" sz="30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3000" b="1" smtClean="0"/>
              <a:t> 相关的选举协调进程算法和死锁考虑</a:t>
            </a:r>
            <a:endParaRPr lang="zh-CN" altLang="en-US" sz="30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zh-CN" altLang="en-US" sz="3000" b="1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50" name="Object 2"/>
          <p:cNvGraphicFramePr>
            <a:graphicFrameLocks noChangeAspect="1"/>
          </p:cNvGraphicFramePr>
          <p:nvPr/>
        </p:nvGraphicFramePr>
        <p:xfrm>
          <a:off x="839788" y="3132138"/>
          <a:ext cx="7878762" cy="316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4" name="BMP 图象" r:id="rId1" imgW="4846320" imgH="2377440" progId="Paint.Picture">
                  <p:embed/>
                </p:oleObj>
              </mc:Choice>
              <mc:Fallback>
                <p:oleObj name="BMP 图象" r:id="rId1" imgW="4846320" imgH="2377440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788" y="3132138"/>
                        <a:ext cx="7878762" cy="316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令牌环算法</a:t>
            </a:r>
            <a:endParaRPr lang="zh-CN" altLang="en-US" smtClean="0"/>
          </a:p>
        </p:txBody>
      </p:sp>
      <p:sp>
        <p:nvSpPr>
          <p:cNvPr id="5325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800" b="1" smtClean="0"/>
              <a:t>构造一个逻辑环</a:t>
            </a:r>
            <a:endParaRPr lang="zh-CN" altLang="en-US" sz="28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800" b="1" smtClean="0"/>
              <a:t>获得令牌后才可以决定是否访问资源</a:t>
            </a:r>
            <a:endParaRPr lang="zh-CN" altLang="en-US" sz="28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800" b="1" smtClean="0"/>
              <a:t>不可以用同一令牌立即再访问</a:t>
            </a:r>
            <a:endParaRPr lang="zh-CN" altLang="en-US" sz="28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800" b="1" smtClean="0"/>
              <a:t>问题：检测令牌丢失困难</a:t>
            </a:r>
            <a:endParaRPr lang="zh-CN" altLang="en-US" sz="28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zh-CN" altLang="en-US" sz="2800" b="1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分布式互斥算法（基于事件优先权）</a:t>
            </a:r>
            <a:endParaRPr lang="zh-CN" altLang="en-US" smtClean="0"/>
          </a:p>
        </p:txBody>
      </p:sp>
      <p:sp>
        <p:nvSpPr>
          <p:cNvPr id="542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800" b="1" smtClean="0"/>
              <a:t>基于时间的事件定序分布式算法不适合实时情况</a:t>
            </a:r>
            <a:endParaRPr lang="en-US" altLang="zh-CN" sz="28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800" b="1" smtClean="0"/>
              <a:t>对进程的服务按优先权进行</a:t>
            </a:r>
            <a:endParaRPr lang="en-US" altLang="zh-CN" sz="28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800" b="1" smtClean="0"/>
              <a:t>适应优先权系统（进程优先权，</a:t>
            </a:r>
            <a:r>
              <a:rPr lang="en-US" altLang="zh-CN" sz="2800" b="1" smtClean="0"/>
              <a:t>P</a:t>
            </a:r>
            <a:r>
              <a:rPr lang="zh-CN" altLang="en-US" sz="2800" b="1" smtClean="0"/>
              <a:t>系统）和实时系统（进程执行残留时间，</a:t>
            </a:r>
            <a:r>
              <a:rPr lang="en-US" altLang="zh-CN" sz="2800" b="1" smtClean="0"/>
              <a:t>RT</a:t>
            </a:r>
            <a:r>
              <a:rPr lang="zh-CN" altLang="en-US" sz="2800" b="1" smtClean="0"/>
              <a:t>系统）的两种互斥算法</a:t>
            </a:r>
            <a:endParaRPr lang="en-US" altLang="zh-CN" sz="2800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smtClean="0"/>
              <a:t>完全可靠网络算法</a:t>
            </a:r>
            <a:endParaRPr lang="en-US" altLang="zh-CN" sz="2400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smtClean="0"/>
              <a:t>不可靠网络算法</a:t>
            </a:r>
            <a:endParaRPr lang="zh-CN" altLang="en-US" sz="2400" b="1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完全可靠网络算法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800" b="1" dirty="0" smtClean="0"/>
              <a:t>请求队列</a:t>
            </a:r>
            <a:r>
              <a:rPr lang="en-US" altLang="zh-CN" sz="2800" b="1" dirty="0" smtClean="0"/>
              <a:t>P</a:t>
            </a:r>
            <a:r>
              <a:rPr lang="zh-CN" altLang="en-US" sz="2800" b="1" dirty="0" smtClean="0"/>
              <a:t>、</a:t>
            </a:r>
            <a:r>
              <a:rPr lang="en-US" altLang="zh-CN" sz="2800" b="1" dirty="0" smtClean="0"/>
              <a:t>Q</a:t>
            </a:r>
            <a:endParaRPr lang="en-US" altLang="zh-CN" sz="2800" b="1" dirty="0" smtClean="0"/>
          </a:p>
          <a:p>
            <a:pPr lvl="1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zh-CN" sz="2400" b="1" dirty="0" smtClean="0"/>
              <a:t>Q</a:t>
            </a:r>
            <a:r>
              <a:rPr lang="zh-CN" altLang="en-US" sz="2400" b="1" dirty="0" smtClean="0"/>
              <a:t>队列放置其他节点送来的请求（接收令牌）</a:t>
            </a:r>
            <a:endParaRPr lang="en-US" altLang="zh-CN" sz="2400" b="1" dirty="0" smtClean="0"/>
          </a:p>
          <a:p>
            <a:pPr lvl="1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zh-CN" sz="2400" b="1" dirty="0" smtClean="0"/>
              <a:t>P</a:t>
            </a:r>
            <a:r>
              <a:rPr lang="zh-CN" altLang="en-US" sz="2400" b="1" dirty="0" smtClean="0"/>
              <a:t>队列放置其他节点来不及处理的随令牌转来的请求</a:t>
            </a:r>
            <a:endParaRPr lang="en-US" altLang="zh-CN" sz="2400" b="1" dirty="0" smtClean="0"/>
          </a:p>
          <a:p>
            <a:pPr marL="342900" lvl="1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 smtClean="0">
                <a:cs typeface="+mn-cs"/>
              </a:rPr>
              <a:t>算法过程</a:t>
            </a:r>
            <a:endParaRPr lang="en-US" altLang="zh-CN" sz="2800" b="1" dirty="0" smtClean="0">
              <a:cs typeface="+mn-cs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zh-CN" sz="2400" b="1" i="1" dirty="0" err="1" smtClean="0"/>
              <a:t>i</a:t>
            </a:r>
            <a:r>
              <a:rPr lang="en-US" altLang="zh-CN" sz="2400" b="1" i="1" dirty="0" smtClean="0"/>
              <a:t> </a:t>
            </a:r>
            <a:r>
              <a:rPr lang="zh-CN" altLang="en-US" sz="2400" b="1" dirty="0" smtClean="0"/>
              <a:t>希望进入，发送</a:t>
            </a:r>
            <a:r>
              <a:rPr lang="en-US" altLang="zh-CN" sz="2400" b="1" i="1" dirty="0" smtClean="0"/>
              <a:t>Request</a:t>
            </a:r>
            <a:r>
              <a:rPr lang="zh-CN" altLang="en-US" sz="2400" b="1" i="1" dirty="0" smtClean="0"/>
              <a:t>（</a:t>
            </a:r>
            <a:r>
              <a:rPr lang="en-US" altLang="zh-CN" sz="2400" b="1" i="1" dirty="0" err="1" smtClean="0"/>
              <a:t>i</a:t>
            </a:r>
            <a:r>
              <a:rPr lang="zh-CN" altLang="en-US" sz="2400" b="1" i="1" dirty="0" smtClean="0"/>
              <a:t>，</a:t>
            </a:r>
            <a:r>
              <a:rPr lang="en-US" altLang="zh-CN" sz="2400" b="1" i="1" dirty="0" smtClean="0"/>
              <a:t>P</a:t>
            </a:r>
            <a:r>
              <a:rPr lang="zh-CN" altLang="en-US" sz="2400" b="1" i="1" dirty="0" smtClean="0"/>
              <a:t>（</a:t>
            </a:r>
            <a:r>
              <a:rPr lang="en-US" altLang="zh-CN" sz="2400" b="1" i="1" dirty="0" err="1" smtClean="0"/>
              <a:t>i</a:t>
            </a:r>
            <a:r>
              <a:rPr lang="zh-CN" altLang="en-US" sz="2400" b="1" i="1" dirty="0" smtClean="0"/>
              <a:t>）），</a:t>
            </a:r>
            <a:r>
              <a:rPr lang="zh-CN" altLang="en-US" sz="2400" b="1" dirty="0" smtClean="0"/>
              <a:t>并将</a:t>
            </a:r>
            <a:endParaRPr lang="en-US" altLang="zh-CN" sz="2400" b="1" dirty="0" smtClean="0"/>
          </a:p>
          <a:p>
            <a:pPr lvl="1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2400" b="1" i="1" dirty="0" smtClean="0"/>
              <a:t>（</a:t>
            </a:r>
            <a:r>
              <a:rPr lang="en-US" altLang="zh-CN" sz="2400" b="1" i="1" dirty="0" err="1" smtClean="0"/>
              <a:t>i</a:t>
            </a:r>
            <a:r>
              <a:rPr lang="zh-CN" altLang="en-US" sz="2400" b="1" i="1" dirty="0" smtClean="0"/>
              <a:t>，</a:t>
            </a:r>
            <a:r>
              <a:rPr lang="en-US" altLang="zh-CN" sz="2400" b="1" i="1" dirty="0" smtClean="0"/>
              <a:t>P</a:t>
            </a:r>
            <a:r>
              <a:rPr lang="zh-CN" altLang="en-US" sz="2400" b="1" i="1" dirty="0" smtClean="0"/>
              <a:t>（</a:t>
            </a:r>
            <a:r>
              <a:rPr lang="en-US" altLang="zh-CN" sz="2400" b="1" i="1" dirty="0" err="1" smtClean="0"/>
              <a:t>i</a:t>
            </a:r>
            <a:r>
              <a:rPr lang="zh-CN" altLang="en-US" sz="2400" b="1" i="1" dirty="0" smtClean="0"/>
              <a:t>））</a:t>
            </a:r>
            <a:r>
              <a:rPr lang="zh-CN" altLang="en-US" sz="2400" b="1" dirty="0" smtClean="0"/>
              <a:t>存入接收进程的</a:t>
            </a:r>
            <a:r>
              <a:rPr lang="en-US" altLang="zh-CN" sz="2400" b="1" dirty="0" smtClean="0"/>
              <a:t>Q</a:t>
            </a:r>
            <a:r>
              <a:rPr lang="zh-CN" altLang="en-US" sz="2400" b="1" dirty="0" smtClean="0"/>
              <a:t>队列</a:t>
            </a:r>
            <a:endParaRPr lang="en-US" altLang="zh-CN" sz="2400" b="1" dirty="0" smtClean="0"/>
          </a:p>
          <a:p>
            <a:pPr lvl="1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zh-CN" sz="2400" b="1" i="1" dirty="0" smtClean="0"/>
              <a:t>j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退出 根据</a:t>
            </a:r>
            <a:r>
              <a:rPr lang="en-US" altLang="zh-CN" sz="2400" b="1" dirty="0" smtClean="0"/>
              <a:t>P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Q</a:t>
            </a:r>
            <a:r>
              <a:rPr lang="zh-CN" altLang="en-US" sz="2400" b="1" dirty="0" smtClean="0"/>
              <a:t>队列情况判断（标注最高优先权进程，合并队列）</a:t>
            </a:r>
            <a:endParaRPr lang="en-US" altLang="zh-CN" sz="2400" b="1" dirty="0" smtClean="0"/>
          </a:p>
          <a:p>
            <a:pPr lvl="1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zh-CN" sz="2400" b="1" dirty="0" smtClean="0"/>
              <a:t> </a:t>
            </a:r>
            <a:r>
              <a:rPr lang="en-US" altLang="zh-CN" sz="2400" b="1" i="1" dirty="0" smtClean="0"/>
              <a:t>j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将令牌和新的</a:t>
            </a:r>
            <a:r>
              <a:rPr lang="en-US" altLang="zh-CN" sz="2400" b="1" dirty="0" smtClean="0"/>
              <a:t>P</a:t>
            </a:r>
            <a:r>
              <a:rPr lang="zh-CN" altLang="en-US" sz="2400" b="1" dirty="0" smtClean="0"/>
              <a:t>队列发送到所标注的最高优先权进程</a:t>
            </a:r>
            <a:endParaRPr lang="zh-CN" altLang="en-US" sz="2400" b="1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不可靠网络算法</a:t>
            </a:r>
            <a:endParaRPr lang="zh-CN" altLang="en-US" smtClean="0"/>
          </a:p>
        </p:txBody>
      </p:sp>
      <p:sp>
        <p:nvSpPr>
          <p:cNvPr id="573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800" b="1" smtClean="0"/>
              <a:t>节点（进程）失效</a:t>
            </a:r>
            <a:endParaRPr lang="en-US" altLang="zh-CN" sz="28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800" b="1" smtClean="0"/>
              <a:t>消息丢失或不按顺序发送</a:t>
            </a:r>
            <a:endParaRPr lang="en-US" altLang="zh-CN" sz="28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800" b="1" smtClean="0"/>
              <a:t>不可靠网络下，分布式互斥算法</a:t>
            </a:r>
            <a:endParaRPr lang="en-US" altLang="zh-CN" sz="2800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smtClean="0"/>
              <a:t>最多一个竞争进程进入临界区，且机会均等（定时）</a:t>
            </a:r>
            <a:endParaRPr lang="en-US" altLang="zh-CN" sz="2400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smtClean="0"/>
              <a:t>按进程优先关系而不是按它出现的先后被批准</a:t>
            </a:r>
            <a:endParaRPr lang="en-US" altLang="zh-CN" sz="2400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smtClean="0"/>
              <a:t>应有节点失效检测恢复机制</a:t>
            </a:r>
            <a:endParaRPr lang="en-US" altLang="zh-CN" sz="2400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smtClean="0"/>
              <a:t>进程进入和退出竞争进程组的开销小，不增加消息数</a:t>
            </a:r>
            <a:endParaRPr lang="zh-CN" altLang="en-US" sz="2400" b="1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不可靠网络算法</a:t>
            </a:r>
            <a:endParaRPr lang="zh-CN" altLang="en-US" smtClean="0"/>
          </a:p>
        </p:txBody>
      </p:sp>
      <p:sp>
        <p:nvSpPr>
          <p:cNvPr id="58371" name="内容占位符 2"/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511175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b="1" smtClean="0"/>
              <a:t>算法基本与可靠网络互斥算法一致</a:t>
            </a:r>
            <a:endParaRPr lang="en-US" altLang="zh-CN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b="1" smtClean="0">
                <a:solidFill>
                  <a:srgbClr val="FF0000"/>
                </a:solidFill>
              </a:rPr>
              <a:t>进程将令牌和</a:t>
            </a:r>
            <a:r>
              <a:rPr lang="en-US" altLang="zh-CN" b="1" smtClean="0">
                <a:solidFill>
                  <a:srgbClr val="FF0000"/>
                </a:solidFill>
              </a:rPr>
              <a:t>P</a:t>
            </a:r>
            <a:r>
              <a:rPr lang="zh-CN" altLang="en-US" b="1" smtClean="0">
                <a:solidFill>
                  <a:srgbClr val="FF0000"/>
                </a:solidFill>
              </a:rPr>
              <a:t>队列发送指定进程，并启动超时机制。</a:t>
            </a:r>
            <a:endParaRPr lang="en-US" altLang="zh-CN" b="1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b="1" smtClean="0"/>
              <a:t>在超时范围内，如果没有收到指定进程的应答，进程从队列删除该进程，同时将令牌发给下一个进程。</a:t>
            </a:r>
            <a:endParaRPr lang="en-US" altLang="zh-CN" b="1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共享</a:t>
            </a:r>
            <a:r>
              <a:rPr lang="en-US" altLang="zh-CN" smtClean="0"/>
              <a:t>K</a:t>
            </a:r>
            <a:r>
              <a:rPr lang="zh-CN" altLang="en-US" smtClean="0"/>
              <a:t>个相同资源的算法</a:t>
            </a:r>
            <a:endParaRPr lang="zh-CN" altLang="en-US" smtClean="0"/>
          </a:p>
        </p:txBody>
      </p:sp>
      <p:sp>
        <p:nvSpPr>
          <p:cNvPr id="593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b="1" smtClean="0"/>
              <a:t>K</a:t>
            </a:r>
            <a:r>
              <a:rPr lang="zh-CN" altLang="en-US" b="1" smtClean="0"/>
              <a:t>个相同资源副本被</a:t>
            </a:r>
            <a:r>
              <a:rPr lang="en-US" altLang="zh-CN" b="1" smtClean="0"/>
              <a:t>N</a:t>
            </a:r>
            <a:r>
              <a:rPr lang="zh-CN" altLang="en-US" b="1" smtClean="0"/>
              <a:t>个竞争进程共享？</a:t>
            </a:r>
            <a:endParaRPr lang="en-US" altLang="zh-CN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b="1" smtClean="0"/>
              <a:t>Raymond</a:t>
            </a:r>
            <a:r>
              <a:rPr lang="zh-CN" altLang="en-US" b="1" smtClean="0"/>
              <a:t>算法</a:t>
            </a:r>
            <a:endParaRPr lang="en-US" altLang="zh-CN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b="1" smtClean="0"/>
              <a:t>N-1</a:t>
            </a:r>
            <a:r>
              <a:rPr lang="zh-CN" altLang="en-US" b="1" smtClean="0"/>
              <a:t>个竞争进程中，少于</a:t>
            </a:r>
            <a:r>
              <a:rPr lang="en-US" altLang="zh-CN" b="1" smtClean="0"/>
              <a:t>K-1</a:t>
            </a:r>
            <a:r>
              <a:rPr lang="zh-CN" altLang="en-US" b="1" smtClean="0"/>
              <a:t>个进程在临界区中</a:t>
            </a:r>
            <a:endParaRPr lang="en-US" altLang="zh-CN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b="1" smtClean="0"/>
              <a:t>则另一个进程可以进入临界区</a:t>
            </a:r>
            <a:endParaRPr lang="en-US" altLang="zh-CN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b="1" smtClean="0"/>
              <a:t>进入临界区，需要得到</a:t>
            </a:r>
            <a:r>
              <a:rPr lang="en-US" altLang="zh-CN" b="1" smtClean="0"/>
              <a:t>N-1-</a:t>
            </a:r>
            <a:r>
              <a:rPr lang="zh-CN" altLang="en-US" b="1" smtClean="0"/>
              <a:t>（</a:t>
            </a:r>
            <a:r>
              <a:rPr lang="en-US" altLang="zh-CN" b="1" smtClean="0"/>
              <a:t>K-1</a:t>
            </a:r>
            <a:r>
              <a:rPr lang="zh-CN" altLang="en-US" b="1" smtClean="0"/>
              <a:t>）</a:t>
            </a:r>
            <a:r>
              <a:rPr lang="en-US" altLang="zh-CN" b="1" smtClean="0"/>
              <a:t>=N-K</a:t>
            </a:r>
            <a:r>
              <a:rPr lang="zh-CN" altLang="en-US" b="1" smtClean="0"/>
              <a:t>个应答消息</a:t>
            </a:r>
            <a:endParaRPr lang="en-US" altLang="zh-CN" b="1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endParaRPr lang="en-US" altLang="zh-CN" b="1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时钟同步</a:t>
            </a:r>
            <a:endParaRPr lang="zh-CN" altLang="en-US" smtClean="0"/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smtClean="0"/>
              <a:t>没有统一时间的分布式系统会发生什么</a:t>
            </a:r>
            <a:r>
              <a:rPr lang="en-US" altLang="zh-CN" b="1" smtClean="0"/>
              <a:t>. . .</a:t>
            </a:r>
            <a:endParaRPr lang="en-US" altLang="zh-CN" b="1" smtClean="0"/>
          </a:p>
          <a:p>
            <a:endParaRPr lang="zh-CN" altLang="en-US" b="1" smtClean="0"/>
          </a:p>
        </p:txBody>
      </p:sp>
      <p:graphicFrame>
        <p:nvGraphicFramePr>
          <p:cNvPr id="8196" name="Object 2"/>
          <p:cNvGraphicFramePr>
            <a:graphicFrameLocks noChangeAspect="1"/>
          </p:cNvGraphicFramePr>
          <p:nvPr/>
        </p:nvGraphicFramePr>
        <p:xfrm>
          <a:off x="957263" y="3213100"/>
          <a:ext cx="7667625" cy="302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Visio" r:id="rId1" imgW="5727700" imgH="2324100" progId="Visio.Drawing.11">
                  <p:embed/>
                </p:oleObj>
              </mc:Choice>
              <mc:Fallback>
                <p:oleObj name="Visio" r:id="rId1" imgW="5727700" imgH="232410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263" y="3213100"/>
                        <a:ext cx="7667625" cy="302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Rectangle 6"/>
          <p:cNvSpPr>
            <a:spLocks noChangeArrowheads="1"/>
          </p:cNvSpPr>
          <p:nvPr/>
        </p:nvSpPr>
        <p:spPr bwMode="auto">
          <a:xfrm>
            <a:off x="957263" y="1931988"/>
            <a:ext cx="3136900" cy="1066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905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buClrTx/>
              <a:buFontTx/>
              <a:buNone/>
            </a:pPr>
            <a:r>
              <a:rPr kumimoji="1" lang="en-US" altLang="zh-CN" sz="2000" b="1">
                <a:latin typeface="Times New Roman" panose="02020603050405020304" pitchFamily="18" charset="0"/>
                <a:ea typeface="仿宋_GB2312"/>
                <a:cs typeface="仿宋_GB2312"/>
              </a:rPr>
              <a:t>output.o </a:t>
            </a:r>
            <a:r>
              <a:rPr kumimoji="1" lang="zh-CN" altLang="en-US" sz="2000" b="1">
                <a:latin typeface="Times New Roman" panose="02020603050405020304" pitchFamily="18" charset="0"/>
                <a:ea typeface="仿宋_GB2312"/>
                <a:cs typeface="仿宋_GB2312"/>
              </a:rPr>
              <a:t>：</a:t>
            </a:r>
            <a:endParaRPr kumimoji="1" lang="zh-CN" altLang="en-US" sz="2000" b="1">
              <a:latin typeface="Times New Roman" panose="02020603050405020304" pitchFamily="18" charset="0"/>
              <a:ea typeface="仿宋_GB2312"/>
              <a:cs typeface="仿宋_GB2312"/>
            </a:endParaRPr>
          </a:p>
          <a:p>
            <a:pPr lvl="1" eaLnBrk="1" hangingPunct="1">
              <a:buClrTx/>
              <a:buFontTx/>
              <a:buNone/>
            </a:pPr>
            <a:r>
              <a:rPr kumimoji="1" lang="zh-CN" altLang="en-US" sz="2000" b="1">
                <a:latin typeface="Times New Roman" panose="02020603050405020304" pitchFamily="18" charset="0"/>
                <a:ea typeface="仿宋_GB2312"/>
                <a:cs typeface="仿宋_GB2312"/>
              </a:rPr>
              <a:t>             </a:t>
            </a:r>
            <a:r>
              <a:rPr kumimoji="1" lang="en-US" altLang="zh-CN" sz="2000" b="1">
                <a:latin typeface="Times New Roman" panose="02020603050405020304" pitchFamily="18" charset="0"/>
                <a:ea typeface="仿宋_GB2312"/>
                <a:cs typeface="仿宋_GB2312"/>
              </a:rPr>
              <a:t>cc –C output.c</a:t>
            </a:r>
            <a:endParaRPr kumimoji="1" lang="en-US" altLang="zh-CN" sz="2000" b="1">
              <a:latin typeface="Times New Roman" panose="02020603050405020304" pitchFamily="18" charset="0"/>
              <a:ea typeface="仿宋_GB2312"/>
              <a:cs typeface="仿宋_GB231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物理时钟</a:t>
            </a:r>
            <a:endParaRPr lang="zh-CN" altLang="en-US" smtClean="0"/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b="1" smtClean="0"/>
              <a:t>应用物理时钟需要讨论的问题</a:t>
            </a:r>
            <a:endParaRPr lang="zh-CN" altLang="en-US" b="1" smtClean="0"/>
          </a:p>
          <a:p>
            <a:pPr lvl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b="1" smtClean="0"/>
              <a:t>如何获得稳定准确的物理时钟</a:t>
            </a:r>
            <a:endParaRPr lang="zh-CN" altLang="en-US" b="1" smtClean="0"/>
          </a:p>
          <a:p>
            <a:pPr lvl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b="1" smtClean="0"/>
              <a:t>如何用现实世界的时钟将它们同步起来</a:t>
            </a:r>
            <a:endParaRPr lang="zh-CN" altLang="en-US" b="1" smtClean="0"/>
          </a:p>
          <a:p>
            <a:pPr lvl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b="1" smtClean="0"/>
              <a:t>使用多个物理时钟，提高效率和冗余性</a:t>
            </a:r>
            <a:endParaRPr lang="zh-CN" altLang="en-US" b="1" smtClean="0"/>
          </a:p>
          <a:p>
            <a:pPr lvl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b="1" smtClean="0"/>
              <a:t>如何使各时钟之间保持同步</a:t>
            </a:r>
            <a:endParaRPr lang="zh-CN" altLang="en-US" b="1" smtClean="0"/>
          </a:p>
          <a:p>
            <a:pPr marL="342900" lvl="1" indent="-342900">
              <a:buFont typeface="Wingdings" panose="05000000000000000000" pitchFamily="2" charset="2"/>
              <a:buChar char="l"/>
              <a:defRPr/>
            </a:pPr>
            <a:r>
              <a:rPr lang="zh-CN" altLang="en-US" sz="3200" b="1"/>
              <a:t>分布式系统时钟同步类型</a:t>
            </a:r>
            <a:endParaRPr lang="zh-CN" altLang="en-US" sz="3200" b="1"/>
          </a:p>
          <a:p>
            <a:pPr lvl="1">
              <a:defRPr/>
            </a:pPr>
            <a:r>
              <a:rPr lang="zh-CN" altLang="en-US" b="1"/>
              <a:t>外同步</a:t>
            </a:r>
            <a:endParaRPr lang="en-US" altLang="zh-CN" b="1"/>
          </a:p>
          <a:p>
            <a:pPr lvl="1">
              <a:defRPr/>
            </a:pPr>
            <a:r>
              <a:rPr lang="zh-CN" altLang="en-US" b="1"/>
              <a:t>内</a:t>
            </a:r>
            <a:r>
              <a:rPr lang="zh-CN" altLang="en-US" b="1" smtClean="0"/>
              <a:t>同步</a:t>
            </a:r>
            <a:endParaRPr lang="zh-CN" altLang="en-US" b="1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422275" y="3284538"/>
          <a:ext cx="7318375" cy="357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BMP 图像" r:id="rId1" imgW="4772025" imgH="2571750" progId="Paint.Picture">
                  <p:embed/>
                </p:oleObj>
              </mc:Choice>
              <mc:Fallback>
                <p:oleObj name="BMP 图像" r:id="rId1" imgW="4772025" imgH="2571750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" y="3284538"/>
                        <a:ext cx="7318375" cy="357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时钟测量</a:t>
            </a:r>
            <a:endParaRPr lang="zh-CN" altLang="en-US" smtClean="0"/>
          </a:p>
        </p:txBody>
      </p:sp>
      <p:sp>
        <p:nvSpPr>
          <p:cNvPr id="10244" name="内容占位符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11175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lang="zh-CN" altLang="en-US" sz="2400" b="1" smtClean="0"/>
              <a:t>如何用现实世界的时钟将它们同步起来；</a:t>
            </a:r>
            <a:endParaRPr lang="zh-CN" altLang="en-US" sz="2400" b="1" smtClean="0"/>
          </a:p>
          <a:p>
            <a:pPr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lang="zh-CN" altLang="en-US" sz="2400" b="1" smtClean="0"/>
              <a:t>如何使各时钟之间保持同步。 </a:t>
            </a:r>
            <a:endParaRPr lang="zh-CN" altLang="en-US" sz="24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smtClean="0"/>
              <a:t>太阳日</a:t>
            </a:r>
            <a:r>
              <a:rPr lang="en-US" altLang="zh-CN" sz="2400" b="1" smtClean="0"/>
              <a:t>(Solar Day)</a:t>
            </a:r>
            <a:r>
              <a:rPr lang="zh-CN" altLang="en-US" sz="2400" b="1" smtClean="0"/>
              <a:t>：连续的两次日中天的时间</a:t>
            </a:r>
            <a:endParaRPr lang="zh-CN" altLang="en-US" sz="24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smtClean="0"/>
              <a:t>太阳秒</a:t>
            </a:r>
            <a:r>
              <a:rPr lang="en-US" altLang="zh-CN" sz="2400" b="1" smtClean="0"/>
              <a:t>(Solar Second)</a:t>
            </a:r>
            <a:r>
              <a:rPr lang="zh-CN" altLang="en-US" sz="2400" b="1" smtClean="0"/>
              <a:t>：</a:t>
            </a:r>
            <a:r>
              <a:rPr lang="en-US" altLang="zh-CN" sz="2400" b="1" smtClean="0"/>
              <a:t>Solar Day/86400</a:t>
            </a:r>
            <a:endParaRPr lang="en-US" altLang="zh-CN" sz="24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smtClean="0"/>
              <a:t>平均太阳秒：如，格林尼治时间</a:t>
            </a:r>
            <a:endParaRPr lang="zh-CN" altLang="en-US" sz="2400" b="1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zh-CN" altLang="en-US" sz="2400" b="1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现实时钟</a:t>
            </a:r>
            <a:endParaRPr lang="zh-CN" altLang="en-US" smtClean="0"/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smtClean="0"/>
              <a:t>原子时钟</a:t>
            </a:r>
            <a:endParaRPr lang="en-US" altLang="zh-CN" b="1" smtClean="0"/>
          </a:p>
          <a:p>
            <a:pPr lvl="1"/>
            <a:r>
              <a:rPr lang="zh-CN" altLang="en-US" b="1" smtClean="0"/>
              <a:t>不受地球摆动和振动的影响</a:t>
            </a:r>
            <a:endParaRPr lang="zh-CN" altLang="en-US" b="1" smtClean="0"/>
          </a:p>
          <a:p>
            <a:pPr lvl="1"/>
            <a:r>
              <a:rPr lang="zh-CN" altLang="en-US" b="1" smtClean="0"/>
              <a:t>铯原子钟：</a:t>
            </a:r>
            <a:r>
              <a:rPr lang="en-US" altLang="zh-CN" b="1" smtClean="0"/>
              <a:t>9192631770</a:t>
            </a:r>
            <a:r>
              <a:rPr lang="zh-CN" altLang="en-US" b="1" smtClean="0"/>
              <a:t>次跃迁</a:t>
            </a:r>
            <a:r>
              <a:rPr lang="en-US" altLang="zh-CN" b="1" smtClean="0"/>
              <a:t>=1</a:t>
            </a:r>
            <a:r>
              <a:rPr lang="zh-CN" altLang="en-US" b="1" smtClean="0"/>
              <a:t>秒   </a:t>
            </a:r>
            <a:r>
              <a:rPr lang="en-US" altLang="zh-CN" b="1" smtClean="0"/>
              <a:t>(</a:t>
            </a:r>
            <a:r>
              <a:rPr lang="zh-CN" altLang="en-US" b="1" smtClean="0"/>
              <a:t>约</a:t>
            </a:r>
            <a:r>
              <a:rPr lang="en-US" altLang="zh-CN" b="1" smtClean="0"/>
              <a:t>50</a:t>
            </a:r>
            <a:r>
              <a:rPr lang="zh-CN" altLang="en-US" b="1" smtClean="0"/>
              <a:t>个实验室）</a:t>
            </a:r>
            <a:endParaRPr lang="zh-CN" altLang="en-US" b="1" smtClean="0"/>
          </a:p>
          <a:p>
            <a:pPr lvl="1"/>
            <a:r>
              <a:rPr lang="en-US" altLang="zh-CN" b="1" smtClean="0"/>
              <a:t>TAI</a:t>
            </a:r>
            <a:r>
              <a:rPr lang="zh-CN" altLang="en-US" b="1" smtClean="0"/>
              <a:t>秒：国际原子时间，巴黎</a:t>
            </a:r>
            <a:r>
              <a:rPr lang="en-US" altLang="zh-CN" b="1" smtClean="0"/>
              <a:t>BIH</a:t>
            </a:r>
            <a:r>
              <a:rPr lang="zh-CN" altLang="en-US" b="1" smtClean="0"/>
              <a:t>实验室 </a:t>
            </a:r>
            <a:endParaRPr lang="zh-CN" altLang="en-US" b="1" smtClean="0"/>
          </a:p>
          <a:p>
            <a:pPr lvl="1"/>
            <a:r>
              <a:rPr lang="en-US" altLang="zh-CN" b="1" smtClean="0"/>
              <a:t>UTC</a:t>
            </a:r>
            <a:r>
              <a:rPr lang="zh-CN" altLang="en-US" b="1" smtClean="0"/>
              <a:t>秒：统一协调时间（在</a:t>
            </a:r>
            <a:r>
              <a:rPr lang="en-US" altLang="zh-CN" b="1" smtClean="0"/>
              <a:t>TAI</a:t>
            </a:r>
            <a:r>
              <a:rPr lang="zh-CN" altLang="en-US" b="1" smtClean="0"/>
              <a:t>秒中加入闰秒）</a:t>
            </a:r>
            <a:endParaRPr lang="zh-CN" altLang="en-US" b="1" smtClean="0"/>
          </a:p>
          <a:p>
            <a:pPr lvl="1"/>
            <a:r>
              <a:rPr lang="zh-CN" altLang="en-US" b="1" smtClean="0"/>
              <a:t>时间服务：</a:t>
            </a:r>
            <a:r>
              <a:rPr lang="en-US" altLang="zh-CN" b="1" smtClean="0"/>
              <a:t>WWV</a:t>
            </a:r>
            <a:r>
              <a:rPr lang="zh-CN" altLang="en-US" b="1" smtClean="0"/>
              <a:t>电台、</a:t>
            </a:r>
            <a:r>
              <a:rPr lang="en-US" altLang="zh-CN" b="1" smtClean="0"/>
              <a:t>GEOS</a:t>
            </a:r>
            <a:r>
              <a:rPr lang="zh-CN" altLang="en-US" b="1" smtClean="0"/>
              <a:t>卫星、</a:t>
            </a:r>
            <a:r>
              <a:rPr lang="en-US" altLang="zh-CN" b="1" smtClean="0"/>
              <a:t>GPS</a:t>
            </a:r>
            <a:r>
              <a:rPr lang="zh-CN" altLang="en-US" b="1" smtClean="0"/>
              <a:t>卫星、北斗卫星</a:t>
            </a:r>
            <a:endParaRPr lang="zh-CN" altLang="en-US" b="1" smtClean="0"/>
          </a:p>
          <a:p>
            <a:endParaRPr lang="zh-CN" altLang="en-US" b="1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时钟同步算法</a:t>
            </a:r>
            <a:endParaRPr lang="zh-CN" altLang="en-US" smtClean="0"/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4691063" cy="51117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zh-CN" altLang="en-US" sz="2800" b="1" smtClean="0"/>
              <a:t>如何与现实时钟同步</a:t>
            </a:r>
            <a:endParaRPr lang="zh-CN" altLang="en-US" sz="2800" b="1" smtClean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800" b="1" smtClean="0"/>
              <a:t>如何使不同机器之间相互同步</a:t>
            </a:r>
            <a:endParaRPr lang="en-US" altLang="zh-CN" sz="2800" b="1" smtClean="0"/>
          </a:p>
          <a:p>
            <a:pPr>
              <a:buFontTx/>
              <a:buNone/>
            </a:pPr>
            <a:endParaRPr lang="en-US" altLang="zh-CN" sz="2000" b="1" smtClean="0">
              <a:solidFill>
                <a:srgbClr val="FF0000"/>
              </a:solidFill>
            </a:endParaRPr>
          </a:p>
          <a:p>
            <a:pPr>
              <a:buFontTx/>
              <a:buNone/>
            </a:pPr>
            <a:r>
              <a:rPr lang="zh-CN" altLang="en-US" sz="2400" b="1" smtClean="0">
                <a:solidFill>
                  <a:srgbClr val="FF0000"/>
                </a:solidFill>
              </a:rPr>
              <a:t>计时：每秒产生</a:t>
            </a:r>
            <a:r>
              <a:rPr lang="en-US" altLang="zh-CN" sz="2400" b="1" smtClean="0">
                <a:solidFill>
                  <a:srgbClr val="FF0000"/>
                </a:solidFill>
              </a:rPr>
              <a:t>H</a:t>
            </a:r>
            <a:r>
              <a:rPr lang="zh-CN" altLang="en-US" sz="2400" b="1" smtClean="0">
                <a:solidFill>
                  <a:srgbClr val="FF0000"/>
                </a:solidFill>
              </a:rPr>
              <a:t>次中断计时器</a:t>
            </a:r>
            <a:endParaRPr lang="en-US" altLang="zh-CN" sz="2400" b="1" smtClean="0">
              <a:solidFill>
                <a:srgbClr val="FF0000"/>
              </a:solidFill>
            </a:endParaRPr>
          </a:p>
          <a:p>
            <a:pPr>
              <a:buFontTx/>
              <a:buNone/>
            </a:pPr>
            <a:endParaRPr lang="zh-CN" altLang="en-US" sz="2000" b="1" smtClean="0">
              <a:solidFill>
                <a:srgbClr val="FF0000"/>
              </a:solidFill>
            </a:endParaRPr>
          </a:p>
          <a:p>
            <a:r>
              <a:rPr lang="zh-CN" altLang="en-US" sz="2800" b="1" smtClean="0"/>
              <a:t>设机器时钟值</a:t>
            </a:r>
            <a:r>
              <a:rPr lang="en-US" altLang="zh-CN" sz="2800" b="1" smtClean="0"/>
              <a:t>C</a:t>
            </a:r>
            <a:r>
              <a:rPr lang="en-US" altLang="zh-CN" sz="2800" b="1" baseline="-25000" smtClean="0"/>
              <a:t>p</a:t>
            </a:r>
            <a:r>
              <a:rPr lang="en-US" altLang="zh-CN" sz="2800" b="1" smtClean="0"/>
              <a:t>(t), t </a:t>
            </a:r>
            <a:r>
              <a:rPr lang="zh-CN" altLang="en-US" sz="2800" b="1" smtClean="0"/>
              <a:t>为</a:t>
            </a:r>
            <a:r>
              <a:rPr lang="en-US" altLang="zh-CN" sz="2800" b="1" smtClean="0"/>
              <a:t>UTC</a:t>
            </a:r>
            <a:r>
              <a:rPr lang="zh-CN" altLang="en-US" sz="2800" b="1" smtClean="0"/>
              <a:t>时间</a:t>
            </a:r>
            <a:endParaRPr lang="zh-CN" altLang="en-US" sz="2800" b="1" smtClean="0"/>
          </a:p>
          <a:p>
            <a:pPr lvl="1"/>
            <a:r>
              <a:rPr lang="zh-CN" altLang="en-US" sz="2000" b="1" smtClean="0"/>
              <a:t>理想情况： </a:t>
            </a:r>
            <a:r>
              <a:rPr lang="en-US" altLang="zh-CN" sz="2000" b="1" smtClean="0"/>
              <a:t>dC/dt = 1</a:t>
            </a:r>
            <a:endParaRPr lang="en-US" altLang="zh-CN" sz="2000" b="1" smtClean="0"/>
          </a:p>
          <a:p>
            <a:pPr lvl="1"/>
            <a:r>
              <a:rPr lang="zh-CN" altLang="en-US" sz="2000" b="1" smtClean="0"/>
              <a:t>快时钟：    </a:t>
            </a:r>
            <a:r>
              <a:rPr lang="en-US" altLang="zh-CN" sz="2000" b="1" smtClean="0"/>
              <a:t>dC/dt  &gt; 1</a:t>
            </a:r>
            <a:endParaRPr lang="en-US" altLang="zh-CN" sz="2000" b="1" smtClean="0"/>
          </a:p>
          <a:p>
            <a:pPr lvl="1"/>
            <a:r>
              <a:rPr lang="zh-CN" altLang="en-US" sz="2000" b="1" smtClean="0"/>
              <a:t>慢时钟：    </a:t>
            </a:r>
            <a:r>
              <a:rPr lang="en-US" altLang="zh-CN" sz="2000" b="1" smtClean="0"/>
              <a:t>dC/dt  &lt; 1</a:t>
            </a:r>
            <a:endParaRPr lang="en-US" altLang="zh-CN" sz="2000" b="1" smtClean="0"/>
          </a:p>
        </p:txBody>
      </p:sp>
      <p:graphicFrame>
        <p:nvGraphicFramePr>
          <p:cNvPr id="14340" name="Object 4"/>
          <p:cNvGraphicFramePr>
            <a:graphicFrameLocks noChangeAspect="1"/>
          </p:cNvGraphicFramePr>
          <p:nvPr/>
        </p:nvGraphicFramePr>
        <p:xfrm>
          <a:off x="4859338" y="2133600"/>
          <a:ext cx="4111625" cy="404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Visio" r:id="rId1" imgW="3081655" imgH="2698115" progId="Visio.Drawing.11">
                  <p:embed/>
                </p:oleObj>
              </mc:Choice>
              <mc:Fallback>
                <p:oleObj name="Visio" r:id="rId1" imgW="3081655" imgH="2698115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2133600"/>
                        <a:ext cx="4111625" cy="404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Waterma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2225" cap="flat" cmpd="sng" algn="ctr">
          <a:solidFill>
            <a:srgbClr val="FF0000"/>
          </a:solidFill>
          <a:prstDash val="solid"/>
          <a:round/>
          <a:headEnd type="none" w="med" len="med"/>
          <a:tailEnd type="triangle" w="lg" len="lg"/>
        </a:ln>
      </a:spPr>
      <a:bodyPr vert="horz" wrap="squar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2225" cap="flat" cmpd="sng" algn="ctr">
          <a:solidFill>
            <a:srgbClr val="FF0000"/>
          </a:solidFill>
          <a:prstDash val="solid"/>
          <a:round/>
          <a:headEnd type="none" w="med" len="med"/>
          <a:tailEnd type="triangle" w="lg" len="lg"/>
        </a:ln>
      </a:spPr>
      <a:bodyPr vert="horz" wrap="squar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Watermark</Template>
  <TotalTime>0</TotalTime>
  <Words>4476</Words>
  <Application>WPS 演示</Application>
  <PresentationFormat>全屏显示(4:3)</PresentationFormat>
  <Paragraphs>359</Paragraphs>
  <Slides>45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45</vt:i4>
      </vt:variant>
    </vt:vector>
  </HeadingPairs>
  <TitlesOfParts>
    <vt:vector size="64" baseType="lpstr">
      <vt:lpstr>Arial</vt:lpstr>
      <vt:lpstr>宋体</vt:lpstr>
      <vt:lpstr>Wingdings</vt:lpstr>
      <vt:lpstr>Times New Roman</vt:lpstr>
      <vt:lpstr>仿宋_GB2312</vt:lpstr>
      <vt:lpstr>仿宋</vt:lpstr>
      <vt:lpstr>微软雅黑</vt:lpstr>
      <vt:lpstr>Arial Unicode MS</vt:lpstr>
      <vt:lpstr>Calibri</vt:lpstr>
      <vt:lpstr>Symbol</vt:lpstr>
      <vt:lpstr>Watermark</vt:lpstr>
      <vt:lpstr>Visio.Drawing.11</vt:lpstr>
      <vt:lpstr>Paint.Picture</vt:lpstr>
      <vt:lpstr>Visio.Drawing.11</vt:lpstr>
      <vt:lpstr>Paint.Picture</vt:lpstr>
      <vt:lpstr>Paint.Picture</vt:lpstr>
      <vt:lpstr>Paint.Picture</vt:lpstr>
      <vt:lpstr>Paint.Picture</vt:lpstr>
      <vt:lpstr>Paint.Picture</vt:lpstr>
      <vt:lpstr>网络与分布计算</vt:lpstr>
      <vt:lpstr>分布式系统同步</vt:lpstr>
      <vt:lpstr>分布式系统同步</vt:lpstr>
      <vt:lpstr>同步的意义</vt:lpstr>
      <vt:lpstr>时钟同步</vt:lpstr>
      <vt:lpstr>物理时钟</vt:lpstr>
      <vt:lpstr>时钟测量</vt:lpstr>
      <vt:lpstr>现实时钟</vt:lpstr>
      <vt:lpstr>时钟同步算法</vt:lpstr>
      <vt:lpstr>算法实现</vt:lpstr>
      <vt:lpstr>Christian’s 算法</vt:lpstr>
      <vt:lpstr>Christian’s 算法存在的问题</vt:lpstr>
      <vt:lpstr>Berkeley 算法</vt:lpstr>
      <vt:lpstr>网络时间协议NTP</vt:lpstr>
      <vt:lpstr>分布式系统同步</vt:lpstr>
      <vt:lpstr>逻辑时钟</vt:lpstr>
      <vt:lpstr>Lamport逻辑时钟</vt:lpstr>
      <vt:lpstr>Lamport逻辑时钟</vt:lpstr>
      <vt:lpstr>逻辑时钟走动</vt:lpstr>
      <vt:lpstr>逻辑时钟全定序</vt:lpstr>
      <vt:lpstr>向量时间戳</vt:lpstr>
      <vt:lpstr>向量时间戳</vt:lpstr>
      <vt:lpstr>分布式系统同步</vt:lpstr>
      <vt:lpstr>选举算法</vt:lpstr>
      <vt:lpstr>环选举算法</vt:lpstr>
      <vt:lpstr>环选举算法</vt:lpstr>
      <vt:lpstr>欺负（Bully）算法</vt:lpstr>
      <vt:lpstr>PowerPoint 演示文稿</vt:lpstr>
      <vt:lpstr>分布式系统同步</vt:lpstr>
      <vt:lpstr>互  斥</vt:lpstr>
      <vt:lpstr>集中式互斥算法</vt:lpstr>
      <vt:lpstr>集中式互斥算法</vt:lpstr>
      <vt:lpstr>分布式互斥算法（基于时间戳）</vt:lpstr>
      <vt:lpstr>分布式互斥算法（基于时间戳）</vt:lpstr>
      <vt:lpstr>分布式互斥算法（基于时间戳）</vt:lpstr>
      <vt:lpstr>分布式互斥算法—实现（Lamport）</vt:lpstr>
      <vt:lpstr>分布式互斥算法—实现（Lamport）</vt:lpstr>
      <vt:lpstr>分布式互斥算法—实现（Ricart）</vt:lpstr>
      <vt:lpstr>令牌环算法</vt:lpstr>
      <vt:lpstr>令牌环算法</vt:lpstr>
      <vt:lpstr>分布式互斥算法（基于事件优先权）</vt:lpstr>
      <vt:lpstr>完全可靠网络算法</vt:lpstr>
      <vt:lpstr>不可靠网络算法</vt:lpstr>
      <vt:lpstr>不可靠网络算法</vt:lpstr>
      <vt:lpstr>共享K个相同资源的算法</vt:lpstr>
    </vt:vector>
  </TitlesOfParts>
  <Company>Jetstep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EE架构与程序设计</dc:title>
  <dc:creator>liwg</dc:creator>
  <cp:lastModifiedBy>楚逸飞</cp:lastModifiedBy>
  <cp:revision>1278</cp:revision>
  <cp:lastPrinted>2411-12-30T00:00:00Z</cp:lastPrinted>
  <dcterms:created xsi:type="dcterms:W3CDTF">2008-09-12T02:21:00Z</dcterms:created>
  <dcterms:modified xsi:type="dcterms:W3CDTF">2022-11-16T13:27:24Z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2052-11.1.0.9914</vt:lpwstr>
  </property>
</Properties>
</file>